
<file path=[Content_Types].xml><?xml version="1.0" encoding="utf-8"?>
<Types xmlns="http://schemas.openxmlformats.org/package/2006/content-types">
  <Default Extension="xml" ContentType="application/xml"/>
  <Default Extension="wmv" ContentType="video/x-ms-wmv"/>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307" r:id="rId3"/>
    <p:sldId id="261" r:id="rId4"/>
    <p:sldId id="264" r:id="rId5"/>
    <p:sldId id="265" r:id="rId6"/>
    <p:sldId id="268" r:id="rId7"/>
    <p:sldId id="275" r:id="rId8"/>
    <p:sldId id="277" r:id="rId9"/>
    <p:sldId id="290" r:id="rId10"/>
    <p:sldId id="291" r:id="rId11"/>
    <p:sldId id="302" r:id="rId12"/>
    <p:sldId id="289" r:id="rId13"/>
    <p:sldId id="303" r:id="rId14"/>
    <p:sldId id="283" r:id="rId15"/>
    <p:sldId id="284" r:id="rId16"/>
    <p:sldId id="285" r:id="rId17"/>
    <p:sldId id="311" r:id="rId18"/>
    <p:sldId id="278" r:id="rId19"/>
    <p:sldId id="304" r:id="rId20"/>
    <p:sldId id="305" r:id="rId21"/>
    <p:sldId id="292" r:id="rId22"/>
    <p:sldId id="270" r:id="rId23"/>
    <p:sldId id="286" r:id="rId24"/>
    <p:sldId id="287" r:id="rId25"/>
    <p:sldId id="273" r:id="rId26"/>
    <p:sldId id="271" r:id="rId27"/>
    <p:sldId id="276" r:id="rId28"/>
    <p:sldId id="260" r:id="rId29"/>
    <p:sldId id="312" r:id="rId30"/>
    <p:sldId id="315" r:id="rId31"/>
    <p:sldId id="316" r:id="rId32"/>
    <p:sldId id="314" r:id="rId33"/>
    <p:sldId id="313" r:id="rId34"/>
  </p:sldIdLst>
  <p:sldSz cx="9144000" cy="6858000" type="screen4x3"/>
  <p:notesSz cx="6794500" cy="9906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2BC9F"/>
    <a:srgbClr val="F2F2F2"/>
    <a:srgbClr val="F39800"/>
    <a:srgbClr val="036EB8"/>
    <a:srgbClr val="91847F"/>
    <a:srgbClr val="545454"/>
    <a:srgbClr val="4301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98" autoAdjust="0"/>
    <p:restoredTop sz="73599" autoAdjust="0"/>
  </p:normalViewPr>
  <p:slideViewPr>
    <p:cSldViewPr snapToGrid="0" snapToObjects="1">
      <p:cViewPr varScale="1">
        <p:scale>
          <a:sx n="67" d="100"/>
          <a:sy n="67" d="100"/>
        </p:scale>
        <p:origin x="2304" y="184"/>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varScale="1">
        <p:scale>
          <a:sx n="84" d="100"/>
          <a:sy n="84" d="100"/>
        </p:scale>
        <p:origin x="3804" y="6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4283" cy="4970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1"/>
            <a:ext cx="2944283" cy="497020"/>
          </a:xfrm>
          <a:prstGeom prst="rect">
            <a:avLst/>
          </a:prstGeom>
        </p:spPr>
        <p:txBody>
          <a:bodyPr vert="horz" lIns="91440" tIns="45720" rIns="91440" bIns="45720" rtlCol="0"/>
          <a:lstStyle>
            <a:lvl1pPr algn="r">
              <a:defRPr sz="1200"/>
            </a:lvl1pPr>
          </a:lstStyle>
          <a:p>
            <a:fld id="{93A7C3E1-7FDC-44E9-AC93-E7C08EDC81F5}" type="datetimeFigureOut">
              <a:rPr lang="en-US" smtClean="0"/>
              <a:t>10/10/18</a:t>
            </a:fld>
            <a:endParaRPr lang="en-US"/>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fld id="{8F9EF89D-D40C-4AB1-BC1A-2D81C2AFD40A}" type="slidenum">
              <a:rPr lang="en-US" smtClean="0"/>
              <a:t>‹#›</a:t>
            </a:fld>
            <a:endParaRPr lang="en-US"/>
          </a:p>
        </p:txBody>
      </p:sp>
    </p:spTree>
    <p:extLst>
      <p:ext uri="{BB962C8B-B14F-4D97-AF65-F5344CB8AC3E}">
        <p14:creationId xmlns:p14="http://schemas.microsoft.com/office/powerpoint/2010/main" val="3081841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4283" cy="49702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8645" y="1"/>
            <a:ext cx="2944283" cy="497020"/>
          </a:xfrm>
          <a:prstGeom prst="rect">
            <a:avLst/>
          </a:prstGeom>
        </p:spPr>
        <p:txBody>
          <a:bodyPr vert="horz" lIns="91440" tIns="45720" rIns="91440" bIns="45720" rtlCol="0"/>
          <a:lstStyle>
            <a:lvl1pPr algn="r">
              <a:defRPr sz="1200"/>
            </a:lvl1pPr>
          </a:lstStyle>
          <a:p>
            <a:fld id="{38B05520-D170-4761-8DDD-05BAA0A42188}" type="datetimeFigureOut">
              <a:rPr lang="zh-CN" altLang="en-US" smtClean="0"/>
              <a:t>18/10/10</a:t>
            </a:fld>
            <a:endParaRPr lang="zh-CN" altLang="en-US"/>
          </a:p>
        </p:txBody>
      </p:sp>
      <p:sp>
        <p:nvSpPr>
          <p:cNvPr id="4" name="幻灯片图像占位符 3"/>
          <p:cNvSpPr>
            <a:spLocks noGrp="1" noRot="1" noChangeAspect="1"/>
          </p:cNvSpPr>
          <p:nvPr>
            <p:ph type="sldImg" idx="2"/>
          </p:nvPr>
        </p:nvSpPr>
        <p:spPr>
          <a:xfrm>
            <a:off x="1168400" y="1238250"/>
            <a:ext cx="4457700" cy="3344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67263"/>
            <a:ext cx="5435600" cy="390048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fld id="{7FAAFB14-4878-4DDD-9C8B-0F5ECB7AF621}" type="slidenum">
              <a:rPr lang="zh-CN" altLang="en-US" smtClean="0"/>
              <a:t>‹#›</a:t>
            </a:fld>
            <a:endParaRPr lang="zh-CN" altLang="en-US"/>
          </a:p>
        </p:txBody>
      </p:sp>
    </p:spTree>
    <p:extLst>
      <p:ext uri="{BB962C8B-B14F-4D97-AF65-F5344CB8AC3E}">
        <p14:creationId xmlns:p14="http://schemas.microsoft.com/office/powerpoint/2010/main" val="38175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Thanks</a:t>
            </a:r>
            <a:r>
              <a:rPr lang="en-US" altLang="zh-CN" baseline="0" dirty="0"/>
              <a:t> for the introduction.    </a:t>
            </a:r>
            <a:r>
              <a:rPr lang="en-US" altLang="zh-CN" dirty="0"/>
              <a:t>I will</a:t>
            </a:r>
            <a:r>
              <a:rPr lang="en-US" altLang="zh-CN" baseline="0" dirty="0"/>
              <a:t> be presenting our work on model-driven sketch reconstruction with structure-oriented retrieval.</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1</a:t>
            </a:fld>
            <a:endParaRPr lang="zh-CN" altLang="en-US"/>
          </a:p>
        </p:txBody>
      </p:sp>
    </p:spTree>
    <p:extLst>
      <p:ext uri="{BB962C8B-B14F-4D97-AF65-F5344CB8AC3E}">
        <p14:creationId xmlns:p14="http://schemas.microsoft.com/office/powerpoint/2010/main" val="3529489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correspondences from the previous step,</a:t>
            </a:r>
            <a:r>
              <a:rPr lang="en-US" altLang="zh-CN" baseline="0" dirty="0"/>
              <a:t> we are ready to evaluate the structure similarity between the sketch and the projection of a model.    The similarity measurement considers two factors: relative position </a:t>
            </a:r>
            <a:r>
              <a:rPr lang="en-US" altLang="zh-CN" baseline="0" dirty="0" err="1"/>
              <a:t>E_r</a:t>
            </a:r>
            <a:r>
              <a:rPr lang="en-US" altLang="zh-CN" baseline="0" dirty="0"/>
              <a:t> and part merging </a:t>
            </a:r>
            <a:r>
              <a:rPr lang="en-US" altLang="zh-CN" baseline="0" dirty="0" err="1"/>
              <a:t>E_m</a:t>
            </a:r>
            <a:r>
              <a:rPr lang="en-US" altLang="zh-CN" baseline="0" dirty="0"/>
              <a:t>.    </a:t>
            </a:r>
            <a:r>
              <a:rPr lang="en-US" altLang="zh-CN" b="1" baseline="0" dirty="0"/>
              <a:t>&lt;Click&gt;    </a:t>
            </a:r>
            <a:r>
              <a:rPr lang="en-US" altLang="zh-CN" b="0" baseline="0" dirty="0"/>
              <a:t>More specifically, </a:t>
            </a:r>
            <a:r>
              <a:rPr lang="en-US" altLang="zh-CN" baseline="0" dirty="0" err="1"/>
              <a:t>E_r</a:t>
            </a:r>
            <a:r>
              <a:rPr lang="en-US" altLang="zh-CN" baseline="0" dirty="0"/>
              <a:t> is defined as the difference of relative positions    of two adjacent parts in the sketch </a:t>
            </a:r>
            <a:r>
              <a:rPr lang="en-US" altLang="zh-CN" b="1" i="1" baseline="0" dirty="0"/>
              <a:t>and</a:t>
            </a:r>
            <a:r>
              <a:rPr lang="en-US" altLang="zh-CN" baseline="0" dirty="0"/>
              <a:t> their corresponding model parts.    </a:t>
            </a:r>
            <a:r>
              <a:rPr lang="en-US" altLang="zh-CN" dirty="0"/>
              <a:t>The adjacency of sketch parts is derived from the connections annotated</a:t>
            </a:r>
            <a:r>
              <a:rPr lang="en-US" altLang="zh-CN" baseline="0" dirty="0"/>
              <a:t> by the user.</a:t>
            </a:r>
          </a:p>
          <a:p>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10</a:t>
            </a:fld>
            <a:endParaRPr lang="zh-CN" altLang="en-US"/>
          </a:p>
        </p:txBody>
      </p:sp>
    </p:spTree>
    <p:extLst>
      <p:ext uri="{BB962C8B-B14F-4D97-AF65-F5344CB8AC3E}">
        <p14:creationId xmlns:p14="http://schemas.microsoft.com/office/powerpoint/2010/main" val="352267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you can imagine</a:t>
            </a:r>
            <a:r>
              <a:rPr lang="en-US" altLang="zh-CN" baseline="0" dirty="0"/>
              <a:t>, one sketch part may correspond to several model parts or the other way around, </a:t>
            </a:r>
            <a:r>
              <a:rPr lang="en-US" altLang="zh-CN" dirty="0"/>
              <a:t>because of segmentation granularity of the database models or incorrect correspondence computation.    We use a part merging cost </a:t>
            </a:r>
            <a:r>
              <a:rPr lang="en-US" altLang="zh-CN" dirty="0" err="1"/>
              <a:t>E_m</a:t>
            </a:r>
            <a:r>
              <a:rPr lang="en-US" altLang="zh-CN" baseline="0" dirty="0"/>
              <a:t> to deal with </a:t>
            </a:r>
            <a:r>
              <a:rPr lang="en-US" altLang="zh-CN" dirty="0"/>
              <a:t>such problems.    </a:t>
            </a:r>
            <a:r>
              <a:rPr lang="en-US" altLang="zh-CN" b="1" baseline="0" dirty="0"/>
              <a:t>&lt;Click&gt;    </a:t>
            </a:r>
            <a:r>
              <a:rPr lang="en-US" altLang="zh-CN" dirty="0"/>
              <a:t>For example, in the first part</a:t>
            </a:r>
            <a:r>
              <a:rPr lang="en-US" altLang="zh-CN" baseline="0" dirty="0"/>
              <a:t> of </a:t>
            </a:r>
            <a:r>
              <a:rPr lang="en-US" altLang="zh-CN" baseline="0" dirty="0" err="1"/>
              <a:t>E_m</a:t>
            </a:r>
            <a:r>
              <a:rPr lang="en-US" altLang="zh-CN" baseline="0" dirty="0"/>
              <a:t> where one sketch part corresponds to several model parts, we compute a minimum spanning tree to connect the model parts.     Then, the total edge weight of the MST and the difference of their overall best-fit ellipses are used to define </a:t>
            </a:r>
            <a:r>
              <a:rPr lang="en-US" altLang="zh-CN" baseline="0" dirty="0" err="1"/>
              <a:t>E_g</a:t>
            </a:r>
            <a:r>
              <a:rPr lang="en-US" altLang="zh-CN" baseline="0" dirty="0"/>
              <a:t>.    </a:t>
            </a:r>
            <a:r>
              <a:rPr lang="en-US" altLang="zh-CN" dirty="0"/>
              <a:t>For more details,</a:t>
            </a:r>
            <a:r>
              <a:rPr lang="en-US" altLang="zh-CN" baseline="0" dirty="0"/>
              <a:t> please refer to our paper.</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11</a:t>
            </a:fld>
            <a:endParaRPr lang="zh-CN" altLang="en-US"/>
          </a:p>
        </p:txBody>
      </p:sp>
    </p:spTree>
    <p:extLst>
      <p:ext uri="{BB962C8B-B14F-4D97-AF65-F5344CB8AC3E}">
        <p14:creationId xmlns:p14="http://schemas.microsoft.com/office/powerpoint/2010/main" val="368581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criterion in the model retrieval process is the shape matching</a:t>
            </a:r>
            <a:r>
              <a:rPr lang="en-US" altLang="zh-CN" baseline="0" dirty="0"/>
              <a:t>.     It is used to compare shape features of the sketch image and the contour image of a model.    We adopt the traditional Gabor feature and define the shape matching cost </a:t>
            </a:r>
            <a:r>
              <a:rPr lang="en-US" altLang="zh-CN" baseline="0" dirty="0" err="1"/>
              <a:t>E_f</a:t>
            </a:r>
            <a:r>
              <a:rPr lang="en-US" altLang="zh-CN" baseline="0" dirty="0"/>
              <a:t> as the cosine distance between the two image feature vectors.</a:t>
            </a:r>
          </a:p>
        </p:txBody>
      </p:sp>
      <p:sp>
        <p:nvSpPr>
          <p:cNvPr id="4" name="灯片编号占位符 3"/>
          <p:cNvSpPr>
            <a:spLocks noGrp="1"/>
          </p:cNvSpPr>
          <p:nvPr>
            <p:ph type="sldNum" sz="quarter" idx="10"/>
          </p:nvPr>
        </p:nvSpPr>
        <p:spPr/>
        <p:txBody>
          <a:bodyPr/>
          <a:lstStyle/>
          <a:p>
            <a:fld id="{7FAAFB14-4878-4DDD-9C8B-0F5ECB7AF621}" type="slidenum">
              <a:rPr lang="zh-CN" altLang="en-US" smtClean="0"/>
              <a:t>12</a:t>
            </a:fld>
            <a:endParaRPr lang="zh-CN" altLang="en-US"/>
          </a:p>
        </p:txBody>
      </p:sp>
    </p:spTree>
    <p:extLst>
      <p:ext uri="{BB962C8B-B14F-4D97-AF65-F5344CB8AC3E}">
        <p14:creationId xmlns:p14="http://schemas.microsoft.com/office/powerpoint/2010/main" val="1049185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The complete matching cost of comparing a sketch with the contour of a database model is the weighted sum of the structure cost and the shape cost.    </a:t>
            </a:r>
            <a:r>
              <a:rPr lang="en-US" altLang="zh-CN" dirty="0"/>
              <a:t>The retrieved models are finally returned as a ranked list based on the complete matching cost.</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13</a:t>
            </a:fld>
            <a:endParaRPr lang="zh-CN" altLang="en-US"/>
          </a:p>
        </p:txBody>
      </p:sp>
    </p:spTree>
    <p:extLst>
      <p:ext uri="{BB962C8B-B14F-4D97-AF65-F5344CB8AC3E}">
        <p14:creationId xmlns:p14="http://schemas.microsoft.com/office/powerpoint/2010/main" val="4253645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some </a:t>
            </a:r>
            <a:r>
              <a:rPr lang="en-US" altLang="zh-CN" b="1" i="1" dirty="0"/>
              <a:t>qualitative</a:t>
            </a:r>
            <a:r>
              <a:rPr lang="en-US" altLang="zh-CN" dirty="0"/>
              <a:t> retrieval comparison results with the method</a:t>
            </a:r>
            <a:r>
              <a:rPr lang="en-US" altLang="zh-CN" baseline="0" dirty="0"/>
              <a:t> of [</a:t>
            </a:r>
            <a:r>
              <a:rPr lang="en-US" altLang="zh-CN" baseline="0" dirty="0" err="1"/>
              <a:t>Eitz</a:t>
            </a:r>
            <a:r>
              <a:rPr lang="en-US" altLang="zh-CN" baseline="0" dirty="0"/>
              <a:t> et al],   since the input of [</a:t>
            </a:r>
            <a:r>
              <a:rPr lang="en-US" altLang="zh-CN" baseline="0" dirty="0" err="1"/>
              <a:t>Eitz</a:t>
            </a:r>
            <a:r>
              <a:rPr lang="en-US" altLang="zh-CN" baseline="0" dirty="0"/>
              <a:t> et al]’s method is the rasterized sketch image and doesn’t require the strokes’ connection annotations.     </a:t>
            </a:r>
            <a:r>
              <a:rPr lang="en-US" altLang="zh-CN" b="1" i="0" baseline="0" dirty="0"/>
              <a:t>&lt;Click&gt;</a:t>
            </a:r>
          </a:p>
          <a:p>
            <a:endParaRPr lang="en-US" altLang="zh-CN" b="1" i="0" baseline="0" dirty="0"/>
          </a:p>
          <a:p>
            <a:r>
              <a:rPr lang="en-US" altLang="zh-CN" b="1" i="0" baseline="0" dirty="0"/>
              <a:t>--</a:t>
            </a:r>
          </a:p>
          <a:p>
            <a:r>
              <a:rPr lang="en-US" altLang="zh-CN" dirty="0"/>
              <a:t>Each column</a:t>
            </a:r>
            <a:r>
              <a:rPr lang="en-US" altLang="zh-CN" baseline="0" dirty="0"/>
              <a:t> from left to right: the input sketch, the results of our method, the results of [</a:t>
            </a:r>
            <a:r>
              <a:rPr lang="en-US" altLang="zh-CN" baseline="0" dirty="0" err="1"/>
              <a:t>Eitz</a:t>
            </a:r>
            <a:r>
              <a:rPr lang="en-US" altLang="zh-CN" baseline="0" dirty="0"/>
              <a:t> et al. 2012]. </a:t>
            </a:r>
            <a:endParaRPr lang="zh-CN" altLang="en-US" b="1" i="0"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14</a:t>
            </a:fld>
            <a:endParaRPr lang="zh-CN" altLang="en-US"/>
          </a:p>
        </p:txBody>
      </p:sp>
    </p:spTree>
    <p:extLst>
      <p:ext uri="{BB962C8B-B14F-4D97-AF65-F5344CB8AC3E}">
        <p14:creationId xmlns:p14="http://schemas.microsoft.com/office/powerpoint/2010/main" val="159013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&lt;auto&gt;</a:t>
            </a:r>
            <a:endParaRPr lang="zh-CN" altLang="en-US" b="1"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15</a:t>
            </a:fld>
            <a:endParaRPr lang="zh-CN" altLang="en-US"/>
          </a:p>
        </p:txBody>
      </p:sp>
    </p:spTree>
    <p:extLst>
      <p:ext uri="{BB962C8B-B14F-4D97-AF65-F5344CB8AC3E}">
        <p14:creationId xmlns:p14="http://schemas.microsoft.com/office/powerpoint/2010/main" val="1075653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&lt;auto&gt;</a:t>
            </a:r>
            <a:endParaRPr lang="zh-CN" altLang="en-US" b="1"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16</a:t>
            </a:fld>
            <a:endParaRPr lang="zh-CN" altLang="en-US"/>
          </a:p>
        </p:txBody>
      </p:sp>
    </p:spTree>
    <p:extLst>
      <p:ext uri="{BB962C8B-B14F-4D97-AF65-F5344CB8AC3E}">
        <p14:creationId xmlns:p14="http://schemas.microsoft.com/office/powerpoint/2010/main" val="1350122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en-US" altLang="zh-CN" baseline="0" dirty="0"/>
              <a:t> I will talk about the </a:t>
            </a:r>
            <a:r>
              <a:rPr lang="en-US" altLang="zh-CN" dirty="0"/>
              <a:t>second stage, sketch reconstruction.</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17</a:t>
            </a:fld>
            <a:endParaRPr lang="zh-CN" altLang="en-US"/>
          </a:p>
        </p:txBody>
      </p:sp>
    </p:spTree>
    <p:extLst>
      <p:ext uri="{BB962C8B-B14F-4D97-AF65-F5344CB8AC3E}">
        <p14:creationId xmlns:p14="http://schemas.microsoft.com/office/powerpoint/2010/main" val="918239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two steps for lifting the sketch into 3D with a model.     In our</a:t>
            </a:r>
            <a:r>
              <a:rPr lang="en-US" altLang="zh-CN" baseline="0" dirty="0"/>
              <a:t> work, for each sketch part, we choose to extract a 3D plane from the corresponding model part.     We utilize the computed correspondences from the retrieval stage and let the user fix any wrong correspondence. We use a greedy, </a:t>
            </a:r>
            <a:r>
              <a:rPr lang="en-US" altLang="zh-CN" dirty="0"/>
              <a:t>PCA based scheme to generate a</a:t>
            </a:r>
            <a:r>
              <a:rPr lang="en-US" altLang="zh-CN" baseline="0" dirty="0"/>
              <a:t> </a:t>
            </a:r>
            <a:r>
              <a:rPr lang="en-US" altLang="zh-CN" dirty="0"/>
              <a:t>candidate plane set for each</a:t>
            </a:r>
            <a:r>
              <a:rPr lang="en-US" altLang="zh-CN" baseline="0" dirty="0"/>
              <a:t> sketch part,    </a:t>
            </a:r>
            <a:r>
              <a:rPr lang="en-US" altLang="zh-CN" b="1" baseline="0" dirty="0"/>
              <a:t>&lt;Click&gt;    </a:t>
            </a:r>
            <a:r>
              <a:rPr lang="en-US" altLang="zh-CN" dirty="0"/>
              <a:t>with consideration of reflective symmetry in the model if it exists.    </a:t>
            </a:r>
            <a:r>
              <a:rPr lang="en-US" altLang="zh-CN" b="1" baseline="0" dirty="0"/>
              <a:t>&lt;Click&gt;    </a:t>
            </a:r>
            <a:r>
              <a:rPr lang="en-US" altLang="zh-CN" baseline="0" dirty="0"/>
              <a:t>The </a:t>
            </a:r>
            <a:r>
              <a:rPr lang="en-US" altLang="zh-CN" dirty="0"/>
              <a:t>greedy</a:t>
            </a:r>
            <a:r>
              <a:rPr lang="en-US" altLang="zh-CN" baseline="0" dirty="0"/>
              <a:t> rule for selecting a plane from the candidate set is to choose the plane with the minimum angular difference between its normal and the view direction.    Because a large angular difference would increase the foreshortening perception bias and reduce the plausibility of back-projection.</a:t>
            </a:r>
            <a:endParaRPr lang="en-US" altLang="zh-CN" dirty="0"/>
          </a:p>
          <a:p>
            <a:endParaRPr lang="en-US" altLang="zh-CN" dirty="0"/>
          </a:p>
          <a:p>
            <a:r>
              <a:rPr lang="en-US" altLang="zh-CN" dirty="0"/>
              <a:t>--</a:t>
            </a:r>
          </a:p>
          <a:p>
            <a:r>
              <a:rPr lang="en-US" altLang="zh-CN" dirty="0"/>
              <a:t>More advanced</a:t>
            </a:r>
            <a:r>
              <a:rPr lang="en-US" altLang="zh-CN" baseline="0" dirty="0"/>
              <a:t> plane extraction method[McCrae el al. 2011] can also be used here.</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18</a:t>
            </a:fld>
            <a:endParaRPr lang="zh-CN" altLang="en-US"/>
          </a:p>
        </p:txBody>
      </p:sp>
    </p:spTree>
    <p:extLst>
      <p:ext uri="{BB962C8B-B14F-4D97-AF65-F5344CB8AC3E}">
        <p14:creationId xmlns:p14="http://schemas.microsoft.com/office/powerpoint/2010/main" val="1851327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 we back-project each sketch part to its corresponding 3D plane</a:t>
            </a:r>
            <a:r>
              <a:rPr lang="en-US" altLang="zh-CN" baseline="0" dirty="0"/>
              <a:t>, </a:t>
            </a:r>
            <a:r>
              <a:rPr lang="en-US" altLang="zh-CN" dirty="0"/>
              <a:t>extracted from the model.    However,</a:t>
            </a:r>
            <a:r>
              <a:rPr lang="en-US" altLang="zh-CN" baseline="0" dirty="0"/>
              <a:t> this naïve approach produces disconnected and undesirable result, because of users’ imprecise drawing and foreshortening bias.    We use a mesh deformation method to </a:t>
            </a:r>
            <a:r>
              <a:rPr lang="en-US" altLang="zh-CN" dirty="0"/>
              <a:t>reduce the problems.    </a:t>
            </a:r>
            <a:r>
              <a:rPr lang="en-US" altLang="zh-CN" b="1" baseline="0" dirty="0"/>
              <a:t>&lt;Click&gt;    </a:t>
            </a:r>
            <a:r>
              <a:rPr lang="en-US" altLang="zh-CN" b="0" baseline="0" dirty="0"/>
              <a:t>So, </a:t>
            </a:r>
            <a:r>
              <a:rPr lang="en-US" altLang="zh-CN" dirty="0"/>
              <a:t>each</a:t>
            </a:r>
            <a:r>
              <a:rPr lang="en-US" altLang="zh-CN" baseline="0" dirty="0"/>
              <a:t> sketch part is triangulated into a mesh </a:t>
            </a:r>
            <a:r>
              <a:rPr lang="en-US" altLang="zh-CN" b="1" i="1" baseline="0" dirty="0"/>
              <a:t>before</a:t>
            </a:r>
            <a:r>
              <a:rPr lang="en-US" altLang="zh-CN" baseline="0" dirty="0"/>
              <a:t> the back-projection.</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19</a:t>
            </a:fld>
            <a:endParaRPr lang="zh-CN" altLang="en-US"/>
          </a:p>
        </p:txBody>
      </p:sp>
    </p:spTree>
    <p:extLst>
      <p:ext uri="{BB962C8B-B14F-4D97-AF65-F5344CB8AC3E}">
        <p14:creationId xmlns:p14="http://schemas.microsoft.com/office/powerpoint/2010/main" val="137667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2D</a:t>
            </a:r>
            <a:r>
              <a:rPr lang="en-US" altLang="zh-CN" baseline="0" dirty="0"/>
              <a:t> s</a:t>
            </a:r>
            <a:r>
              <a:rPr lang="en-US" altLang="zh-CN" dirty="0"/>
              <a:t>ketches are commonly</a:t>
            </a:r>
            <a:r>
              <a:rPr lang="en-US" altLang="zh-CN" baseline="0" dirty="0"/>
              <a:t> used</a:t>
            </a:r>
            <a:r>
              <a:rPr lang="en-US" altLang="zh-CN" dirty="0"/>
              <a:t> to convey</a:t>
            </a:r>
            <a:r>
              <a:rPr lang="en-US" altLang="zh-CN" baseline="0" dirty="0"/>
              <a:t> ideas or concepts.    It would be more pleasing to have 3D versions of these drawings to interact with and to view from different angles.    However, transforming 2D drawings </a:t>
            </a:r>
            <a:r>
              <a:rPr lang="en-US" altLang="zh-CN" b="1" i="1" baseline="0" dirty="0"/>
              <a:t>into</a:t>
            </a:r>
            <a:r>
              <a:rPr lang="en-US" altLang="zh-CN" baseline="0" dirty="0"/>
              <a:t> 3D is an extremely challenging task, because sketches can too ambiguous and rough to support the transformation.</a:t>
            </a:r>
          </a:p>
          <a:p>
            <a:endParaRPr lang="en-US" altLang="zh-CN" dirty="0"/>
          </a:p>
          <a:p>
            <a:r>
              <a:rPr lang="en-US" altLang="zh-CN" dirty="0"/>
              <a:t>---</a:t>
            </a:r>
          </a:p>
          <a:p>
            <a:r>
              <a:rPr lang="en-US" altLang="zh-CN" dirty="0"/>
              <a:t>https://concepts.tophatch.com/</a:t>
            </a:r>
          </a:p>
          <a:p>
            <a:r>
              <a:rPr lang="en-US" altLang="zh-CN" dirty="0"/>
              <a:t>https://www.youtube.com/watch?v=TYowudm697c</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2</a:t>
            </a:fld>
            <a:endParaRPr lang="zh-CN" altLang="en-US"/>
          </a:p>
        </p:txBody>
      </p:sp>
    </p:spTree>
    <p:extLst>
      <p:ext uri="{BB962C8B-B14F-4D97-AF65-F5344CB8AC3E}">
        <p14:creationId xmlns:p14="http://schemas.microsoft.com/office/powerpoint/2010/main" val="1834807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Right hand side</a:t>
            </a:r>
            <a:r>
              <a:rPr lang="en-US" altLang="zh-CN" baseline="0" dirty="0"/>
              <a:t> is the result after the optimization procedure.</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20</a:t>
            </a:fld>
            <a:endParaRPr lang="zh-CN" altLang="en-US"/>
          </a:p>
        </p:txBody>
      </p:sp>
    </p:spTree>
    <p:extLst>
      <p:ext uri="{BB962C8B-B14F-4D97-AF65-F5344CB8AC3E}">
        <p14:creationId xmlns:p14="http://schemas.microsoft.com/office/powerpoint/2010/main" val="2800346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Specifically,</a:t>
            </a:r>
            <a:r>
              <a:rPr lang="en-US" altLang="zh-CN" baseline="0" dirty="0"/>
              <a:t> we apply </a:t>
            </a:r>
            <a:r>
              <a:rPr lang="en-US" altLang="zh-CN" dirty="0"/>
              <a:t>Laplacian mesh deformation to the back-projected</a:t>
            </a:r>
            <a:r>
              <a:rPr lang="en-US" altLang="zh-CN" baseline="0" dirty="0"/>
              <a:t> meshes.    Additionally, we add several constraints to guide the deformation result.     </a:t>
            </a:r>
            <a:r>
              <a:rPr lang="en-US" altLang="zh-CN" b="1" baseline="0" dirty="0"/>
              <a:t>&lt;Click&gt;    </a:t>
            </a:r>
            <a:r>
              <a:rPr lang="en-US" altLang="zh-CN" baseline="0" dirty="0"/>
              <a:t>Proximity constraint is to penalize disconnections, that is, the distance among connectors annotated by the user.     </a:t>
            </a:r>
            <a:r>
              <a:rPr lang="en-US" altLang="zh-CN" b="1" baseline="0" dirty="0"/>
              <a:t>&lt;Click&gt;    </a:t>
            </a:r>
            <a:r>
              <a:rPr lang="en-US" altLang="zh-CN" baseline="0" dirty="0"/>
              <a:t>Planarity is to constrain 3D strokes from being non-planar.  It is defined as the sum of distances of points on the stroke to the plane.     </a:t>
            </a:r>
            <a:r>
              <a:rPr lang="en-US" altLang="zh-CN" b="1" baseline="0" dirty="0"/>
              <a:t>&lt;Click&gt;    </a:t>
            </a:r>
            <a:r>
              <a:rPr lang="en-US" altLang="zh-CN" dirty="0"/>
              <a:t>Projection constraint</a:t>
            </a:r>
            <a:r>
              <a:rPr lang="en-US" altLang="zh-CN" baseline="0" dirty="0"/>
              <a:t> is to </a:t>
            </a:r>
            <a:r>
              <a:rPr lang="en-US" altLang="zh-CN" dirty="0"/>
              <a:t>keep resemblance between the sketch and the 2D</a:t>
            </a:r>
            <a:r>
              <a:rPr lang="en-US" altLang="zh-CN" baseline="0" dirty="0"/>
              <a:t> projection of the reconstructed result.    It is defined as the difference in the </a:t>
            </a:r>
            <a:r>
              <a:rPr lang="en-US" altLang="zh-CN" baseline="0" dirty="0" err="1"/>
              <a:t>xy</a:t>
            </a:r>
            <a:r>
              <a:rPr lang="en-US" altLang="zh-CN" baseline="0" dirty="0"/>
              <a:t>-plane between </a:t>
            </a:r>
            <a:r>
              <a:rPr lang="en-US" altLang="zh-CN" dirty="0"/>
              <a:t>the</a:t>
            </a:r>
            <a:r>
              <a:rPr lang="en-US" altLang="zh-CN" baseline="0" dirty="0"/>
              <a:t> sketch and the projection of its 3D counterpart.</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21</a:t>
            </a:fld>
            <a:endParaRPr lang="zh-CN" altLang="en-US"/>
          </a:p>
        </p:txBody>
      </p:sp>
    </p:spTree>
    <p:extLst>
      <p:ext uri="{BB962C8B-B14F-4D97-AF65-F5344CB8AC3E}">
        <p14:creationId xmlns:p14="http://schemas.microsoft.com/office/powerpoint/2010/main" val="2909564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are some reconstruction results.    The last column is the final optimized 3D sketch.</a:t>
            </a:r>
          </a:p>
          <a:p>
            <a:endParaRPr lang="en-US" altLang="zh-CN" baseline="0" dirty="0"/>
          </a:p>
          <a:p>
            <a:r>
              <a:rPr lang="en-US" altLang="zh-CN" baseline="0" dirty="0"/>
              <a:t>--</a:t>
            </a:r>
          </a:p>
          <a:p>
            <a:r>
              <a:rPr lang="en-US" altLang="zh-CN" baseline="0" dirty="0"/>
              <a:t>Five categories of man-made objects to form the database, which contains 72 chairs, 54 tables, 45 airplanes, 20 glasses and 20 lamps.</a:t>
            </a:r>
          </a:p>
        </p:txBody>
      </p:sp>
      <p:sp>
        <p:nvSpPr>
          <p:cNvPr id="4" name="灯片编号占位符 3"/>
          <p:cNvSpPr>
            <a:spLocks noGrp="1"/>
          </p:cNvSpPr>
          <p:nvPr>
            <p:ph type="sldNum" sz="quarter" idx="10"/>
          </p:nvPr>
        </p:nvSpPr>
        <p:spPr/>
        <p:txBody>
          <a:bodyPr/>
          <a:lstStyle/>
          <a:p>
            <a:fld id="{7FAAFB14-4878-4DDD-9C8B-0F5ECB7AF621}" type="slidenum">
              <a:rPr lang="zh-CN" altLang="en-US" smtClean="0"/>
              <a:t>22</a:t>
            </a:fld>
            <a:endParaRPr lang="zh-CN" altLang="en-US"/>
          </a:p>
        </p:txBody>
      </p:sp>
    </p:spTree>
    <p:extLst>
      <p:ext uri="{BB962C8B-B14F-4D97-AF65-F5344CB8AC3E}">
        <p14:creationId xmlns:p14="http://schemas.microsoft.com/office/powerpoint/2010/main" val="3901710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23</a:t>
            </a:fld>
            <a:endParaRPr lang="zh-CN" altLang="en-US"/>
          </a:p>
        </p:txBody>
      </p:sp>
    </p:spTree>
    <p:extLst>
      <p:ext uri="{BB962C8B-B14F-4D97-AF65-F5344CB8AC3E}">
        <p14:creationId xmlns:p14="http://schemas.microsoft.com/office/powerpoint/2010/main" val="4107186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24</a:t>
            </a:fld>
            <a:endParaRPr lang="zh-CN" altLang="en-US"/>
          </a:p>
        </p:txBody>
      </p:sp>
    </p:spTree>
    <p:extLst>
      <p:ext uri="{BB962C8B-B14F-4D97-AF65-F5344CB8AC3E}">
        <p14:creationId xmlns:p14="http://schemas.microsoft.com/office/powerpoint/2010/main" val="1759255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system is</a:t>
            </a:r>
            <a:r>
              <a:rPr lang="en-US" altLang="zh-CN" baseline="0" dirty="0"/>
              <a:t> limited by the richness of 3D models in the database to </a:t>
            </a:r>
            <a:r>
              <a:rPr lang="en-US" altLang="zh-CN" dirty="0"/>
              <a:t>handle different sketches</a:t>
            </a:r>
            <a:r>
              <a:rPr lang="en-US" altLang="zh-CN" baseline="0" dirty="0"/>
              <a:t>.    And due to our assumptions about sketch parts, we cannot deal with non-planar strokes.</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25</a:t>
            </a:fld>
            <a:endParaRPr lang="zh-CN" altLang="en-US"/>
          </a:p>
        </p:txBody>
      </p:sp>
    </p:spTree>
    <p:extLst>
      <p:ext uri="{BB962C8B-B14F-4D97-AF65-F5344CB8AC3E}">
        <p14:creationId xmlns:p14="http://schemas.microsoft.com/office/powerpoint/2010/main" val="3075525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summarize,</a:t>
            </a:r>
            <a:r>
              <a:rPr lang="en-US" altLang="zh-CN" baseline="0" dirty="0"/>
              <a:t> in this work, we applied shape collections to the analysis and reconstruction of rough sketches.    </a:t>
            </a:r>
            <a:r>
              <a:rPr lang="en-US" altLang="zh-CN" baseline="0"/>
              <a:t>We developed </a:t>
            </a:r>
            <a:r>
              <a:rPr lang="en-US" altLang="zh-CN" baseline="0" dirty="0"/>
              <a:t>a structure-oriented shape retrieval algorithm;    and proposed an optimization procedure for 3D planar sketch reconstruction.</a:t>
            </a:r>
          </a:p>
          <a:p>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26</a:t>
            </a:fld>
            <a:endParaRPr lang="zh-CN" altLang="en-US"/>
          </a:p>
        </p:txBody>
      </p:sp>
    </p:spTree>
    <p:extLst>
      <p:ext uri="{BB962C8B-B14F-4D97-AF65-F5344CB8AC3E}">
        <p14:creationId xmlns:p14="http://schemas.microsoft.com/office/powerpoint/2010/main" val="2352552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future work, we</a:t>
            </a:r>
            <a:r>
              <a:rPr lang="en-US" altLang="zh-CN" baseline="0" dirty="0"/>
              <a:t> could use a part-</a:t>
            </a:r>
            <a:r>
              <a:rPr lang="en-US" altLang="zh-CN" dirty="0"/>
              <a:t>assembly</a:t>
            </a:r>
            <a:r>
              <a:rPr lang="en-US" altLang="zh-CN" baseline="0" dirty="0"/>
              <a:t> approach to reduce the number of models in the database.    We could also incorporate more advanced plane generation methods, or even directly use the model without the plane abstraction.</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27</a:t>
            </a:fld>
            <a:endParaRPr lang="zh-CN" altLang="en-US"/>
          </a:p>
        </p:txBody>
      </p:sp>
    </p:spTree>
    <p:extLst>
      <p:ext uri="{BB962C8B-B14F-4D97-AF65-F5344CB8AC3E}">
        <p14:creationId xmlns:p14="http://schemas.microsoft.com/office/powerpoint/2010/main" val="3576322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I would like to thank the reviewers</a:t>
            </a:r>
            <a:r>
              <a:rPr lang="en-US" altLang="zh-CN" baseline="0" dirty="0"/>
              <a:t> and</a:t>
            </a:r>
            <a:r>
              <a:rPr lang="en-US" altLang="zh-CN" dirty="0"/>
              <a:t> funding agencies. </a:t>
            </a:r>
          </a:p>
          <a:p>
            <a:r>
              <a:rPr lang="en-US" altLang="zh-CN" dirty="0"/>
              <a:t>Thank you for your attention. </a:t>
            </a:r>
          </a:p>
          <a:p>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28</a:t>
            </a:fld>
            <a:endParaRPr lang="zh-CN" altLang="en-US"/>
          </a:p>
        </p:txBody>
      </p:sp>
    </p:spTree>
    <p:extLst>
      <p:ext uri="{BB962C8B-B14F-4D97-AF65-F5344CB8AC3E}">
        <p14:creationId xmlns:p14="http://schemas.microsoft.com/office/powerpoint/2010/main" val="484203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Handle organic</a:t>
            </a:r>
            <a:r>
              <a:rPr lang="en-US" altLang="zh-CN" baseline="0" dirty="0"/>
              <a:t> sketches.</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29</a:t>
            </a:fld>
            <a:endParaRPr lang="zh-CN" altLang="en-US"/>
          </a:p>
        </p:txBody>
      </p:sp>
    </p:spTree>
    <p:extLst>
      <p:ext uri="{BB962C8B-B14F-4D97-AF65-F5344CB8AC3E}">
        <p14:creationId xmlns:p14="http://schemas.microsoft.com/office/powerpoint/2010/main" val="2710858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exist mainly two categories</a:t>
            </a:r>
            <a:r>
              <a:rPr lang="en-US" altLang="zh-CN" baseline="0" dirty="0"/>
              <a:t> of work to </a:t>
            </a:r>
            <a:r>
              <a:rPr lang="en-US" altLang="zh-CN" dirty="0"/>
              <a:t>solve the 2D-to-3D sketch transformation problem</a:t>
            </a:r>
            <a:r>
              <a:rPr lang="en-US" altLang="zh-CN" baseline="0" dirty="0"/>
              <a:t>.    The first category is interactive 3D sketching.    Systems in this category typically require users to interactively draw additional lines or gestures to serve as constraints before inferring the 3D geometry.     </a:t>
            </a:r>
            <a:r>
              <a:rPr lang="en-US" altLang="zh-CN" b="1" i="0" baseline="0" dirty="0"/>
              <a:t>&lt;Click&gt;</a:t>
            </a:r>
            <a:r>
              <a:rPr lang="en-US" altLang="zh-CN" baseline="0" dirty="0"/>
              <a:t>    The second category is reconstructing 3D sketch </a:t>
            </a:r>
            <a:r>
              <a:rPr lang="en-US" altLang="zh-CN" b="1" i="1" baseline="0" dirty="0"/>
              <a:t>after</a:t>
            </a:r>
            <a:r>
              <a:rPr lang="en-US" altLang="zh-CN" baseline="0" dirty="0"/>
              <a:t> user’s creation.    This line of work usually requires clean and accurate drawings or predefined 3D information knowledge.</a:t>
            </a:r>
            <a:br>
              <a:rPr lang="en-US" altLang="zh-CN" baseline="0" dirty="0"/>
            </a:br>
            <a:endParaRPr lang="en-US" altLang="zh-CN"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3</a:t>
            </a:fld>
            <a:endParaRPr lang="zh-CN" altLang="en-US"/>
          </a:p>
        </p:txBody>
      </p:sp>
    </p:spTree>
    <p:extLst>
      <p:ext uri="{BB962C8B-B14F-4D97-AF65-F5344CB8AC3E}">
        <p14:creationId xmlns:p14="http://schemas.microsoft.com/office/powerpoint/2010/main" val="2255831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a:t>
            </a:r>
            <a:r>
              <a:rPr lang="en-US" altLang="zh-CN" baseline="0" dirty="0"/>
              <a:t> a given input sketch, we use different models to reconstruct the 3D sketch.</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30</a:t>
            </a:fld>
            <a:endParaRPr lang="zh-CN" altLang="en-US"/>
          </a:p>
        </p:txBody>
      </p:sp>
    </p:spTree>
    <p:extLst>
      <p:ext uri="{BB962C8B-B14F-4D97-AF65-F5344CB8AC3E}">
        <p14:creationId xmlns:p14="http://schemas.microsoft.com/office/powerpoint/2010/main" val="2961816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a simple short video that shows how the</a:t>
            </a:r>
            <a:r>
              <a:rPr lang="en-US" altLang="zh-CN" baseline="0" dirty="0"/>
              <a:t> user sketches in our system.</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32</a:t>
            </a:fld>
            <a:endParaRPr lang="zh-CN" altLang="en-US"/>
          </a:p>
        </p:txBody>
      </p:sp>
    </p:spTree>
    <p:extLst>
      <p:ext uri="{BB962C8B-B14F-4D97-AF65-F5344CB8AC3E}">
        <p14:creationId xmlns:p14="http://schemas.microsoft.com/office/powerpoint/2010/main" val="3657971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 failure case. If the view</a:t>
            </a:r>
            <a:r>
              <a:rPr lang="en-US" altLang="zh-CN" baseline="0" dirty="0"/>
              <a:t> of the </a:t>
            </a:r>
            <a:r>
              <a:rPr lang="en-US" altLang="zh-CN" dirty="0"/>
              <a:t>model</a:t>
            </a:r>
            <a:r>
              <a:rPr lang="en-US" altLang="zh-CN" baseline="0" dirty="0"/>
              <a:t> is different from the view of the sketch, either plane 1 nor plane 2 is suitable for the back-projection of the sketch part. Our plane generation process would select the plane one instead of plane 2, because of the angular difference of the plane normal and view direction. However, the initial back-projection result would be hard to optimize to get good results because of view </a:t>
            </a:r>
            <a:r>
              <a:rPr lang="en-US" altLang="zh-CN" baseline="0" dirty="0" err="1"/>
              <a:t>inconsistancy</a:t>
            </a:r>
            <a:r>
              <a:rPr lang="en-US" altLang="zh-CN" baseline="0" dirty="0"/>
              <a:t>.</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33</a:t>
            </a:fld>
            <a:endParaRPr lang="zh-CN" altLang="en-US"/>
          </a:p>
        </p:txBody>
      </p:sp>
    </p:spTree>
    <p:extLst>
      <p:ext uri="{BB962C8B-B14F-4D97-AF65-F5344CB8AC3E}">
        <p14:creationId xmlns:p14="http://schemas.microsoft.com/office/powerpoint/2010/main" val="1882230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Our work belongs to the second category,</a:t>
            </a:r>
            <a:r>
              <a:rPr lang="en-US" altLang="zh-CN" baseline="0" dirty="0"/>
              <a:t> but </a:t>
            </a:r>
            <a:r>
              <a:rPr lang="en-US" altLang="zh-CN" dirty="0"/>
              <a:t>we take a different approach to reconstructing 3D sketches </a:t>
            </a:r>
            <a:r>
              <a:rPr lang="en-US" altLang="zh-CN" b="1" i="1" dirty="0"/>
              <a:t>after</a:t>
            </a:r>
            <a:r>
              <a:rPr lang="en-US" altLang="zh-CN" dirty="0"/>
              <a:t> user’s creation.    We use</a:t>
            </a:r>
            <a:r>
              <a:rPr lang="en-US" altLang="zh-CN" baseline="0" dirty="0"/>
              <a:t> existing 3D model collections to facilitate the transformation of 2D drawings</a:t>
            </a:r>
            <a:r>
              <a:rPr lang="en-US" altLang="zh-CN" dirty="0"/>
              <a:t> </a:t>
            </a:r>
            <a:r>
              <a:rPr lang="en-US" altLang="zh-CN" baseline="0" dirty="0"/>
              <a:t>into 3D.    Our work is </a:t>
            </a:r>
            <a:r>
              <a:rPr lang="en-US" altLang="zh-CN" dirty="0"/>
              <a:t>an initial attempt to use a template-based</a:t>
            </a:r>
            <a:r>
              <a:rPr lang="en-US" altLang="zh-CN" baseline="0" dirty="0"/>
              <a:t> approach to solving such a problem.</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4</a:t>
            </a:fld>
            <a:endParaRPr lang="zh-CN" altLang="en-US"/>
          </a:p>
        </p:txBody>
      </p:sp>
    </p:spTree>
    <p:extLst>
      <p:ext uri="{BB962C8B-B14F-4D97-AF65-F5344CB8AC3E}">
        <p14:creationId xmlns:p14="http://schemas.microsoft.com/office/powerpoint/2010/main" val="3748324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several problems to solve</a:t>
            </a:r>
            <a:r>
              <a:rPr lang="en-US" altLang="zh-CN" baseline="0" dirty="0"/>
              <a:t> if we use 3D model collections in the sketch reconstruction.    First, given the input sketch, we need to find a similar 3D model in the database.    Our requirement is that the retrieved 3D model should be not only structure similar, but also shape similar to the input sketch.    Existing methods, for example, [</a:t>
            </a:r>
            <a:r>
              <a:rPr lang="en-US" altLang="zh-CN" baseline="0" dirty="0" err="1"/>
              <a:t>Eitz</a:t>
            </a:r>
            <a:r>
              <a:rPr lang="en-US" altLang="zh-CN" baseline="0" dirty="0"/>
              <a:t> et al.], mostly consider shape features.    The retrieval results of their method are less desirable in terms of structure similarity.    </a:t>
            </a:r>
            <a:r>
              <a:rPr lang="en-US" altLang="zh-CN" b="1" baseline="0" dirty="0"/>
              <a:t>&lt;Click&gt;</a:t>
            </a:r>
            <a:r>
              <a:rPr lang="en-US" altLang="zh-CN" baseline="0" dirty="0"/>
              <a:t>    We observe that annotation of stroke connection in the sketch is a relatively easy task for the user, but it would provide the important structure information of the sketched object, which could improve the retrieval process.    So we devise a structure-oriented retrieval method to better suit our needs.</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5</a:t>
            </a:fld>
            <a:endParaRPr lang="zh-CN" altLang="en-US"/>
          </a:p>
        </p:txBody>
      </p:sp>
    </p:spTree>
    <p:extLst>
      <p:ext uri="{BB962C8B-B14F-4D97-AF65-F5344CB8AC3E}">
        <p14:creationId xmlns:p14="http://schemas.microsoft.com/office/powerpoint/2010/main" val="3427030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The input sketch is drawn part by part to provide the structure information for the retrieval.    After the user selects a 3D model from the retrieval results, the correspondences between parts of the sketch </a:t>
            </a:r>
            <a:r>
              <a:rPr lang="en-US" altLang="zh-CN" b="1" i="1" baseline="0" dirty="0"/>
              <a:t>and</a:t>
            </a:r>
            <a:r>
              <a:rPr lang="en-US" altLang="zh-CN" baseline="0" dirty="0"/>
              <a:t> the model are required,    so that the model parts can serve as guidance for lifting the sketch into 3D.    Fortunately, our structure-oriented retrieval method can produce the initial correspondences to bootstrap the sketch reconstruction procedure.    </a:t>
            </a:r>
            <a:r>
              <a:rPr lang="en-US" altLang="zh-CN" dirty="0"/>
              <a:t>In the picture, the colors indicate segmentations and correspondences of the sketch</a:t>
            </a:r>
            <a:r>
              <a:rPr lang="en-US" altLang="zh-CN" baseline="0" dirty="0"/>
              <a:t> and the 3D model</a:t>
            </a:r>
            <a:r>
              <a:rPr lang="en-US" altLang="zh-CN" dirty="0"/>
              <a:t>. </a:t>
            </a:r>
            <a:endParaRPr lang="en-US" altLang="zh-CN" baseline="0"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6</a:t>
            </a:fld>
            <a:endParaRPr lang="zh-CN" altLang="en-US"/>
          </a:p>
        </p:txBody>
      </p:sp>
    </p:spTree>
    <p:extLst>
      <p:ext uri="{BB962C8B-B14F-4D97-AF65-F5344CB8AC3E}">
        <p14:creationId xmlns:p14="http://schemas.microsoft.com/office/powerpoint/2010/main" val="1936358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pipeline of our system.    It has</a:t>
            </a:r>
            <a:r>
              <a:rPr lang="en-US" altLang="zh-CN" baseline="0" dirty="0"/>
              <a:t> two stages, model retrieval and sketch reconstruction.</a:t>
            </a:r>
            <a:r>
              <a:rPr lang="en-US" altLang="zh-CN" dirty="0"/>
              <a:t>    Given the input sketch drawn part</a:t>
            </a:r>
            <a:r>
              <a:rPr lang="en-US" altLang="zh-CN" baseline="0" dirty="0"/>
              <a:t> by part, we find a structure and shape similar 3D model from the database.    We assume each sketch part lies on a 3D plane.    So we extract a 3D plane from its corresponding model part and do back-projection, followed by a reconstruction optimization procedure based on the Laplacian mesh deformation framework.    </a:t>
            </a:r>
            <a:r>
              <a:rPr lang="en-US" altLang="zh-CN" b="1" baseline="0" dirty="0"/>
              <a:t>&lt;Click&gt;</a:t>
            </a:r>
            <a:r>
              <a:rPr lang="en-US" altLang="zh-CN" baseline="0" dirty="0"/>
              <a:t>    </a:t>
            </a:r>
            <a:r>
              <a:rPr lang="en-US" altLang="zh-CN" dirty="0"/>
              <a:t>Next I’ll talk about the model</a:t>
            </a:r>
            <a:r>
              <a:rPr lang="en-US" altLang="zh-CN" baseline="0" dirty="0"/>
              <a:t> retrieval stage.     </a:t>
            </a:r>
            <a:r>
              <a:rPr lang="en-US" altLang="zh-CN" b="1" baseline="0" dirty="0"/>
              <a:t>&lt;Click&gt;    </a:t>
            </a:r>
            <a:r>
              <a:rPr lang="en-US" altLang="zh-CN" baseline="0" dirty="0"/>
              <a:t>The input sketch is annotated with connections among the strokes by the user.    </a:t>
            </a:r>
            <a:r>
              <a:rPr lang="en-US" altLang="zh-CN" b="1" baseline="0" dirty="0"/>
              <a:t>&lt;Click&gt;    </a:t>
            </a:r>
            <a:r>
              <a:rPr lang="en-US" altLang="zh-CN" baseline="0" dirty="0"/>
              <a:t>The models in the database are pre-segmented and rendered into </a:t>
            </a:r>
            <a:r>
              <a:rPr lang="en-US" altLang="zh-CN" b="1" i="1" baseline="0" dirty="0"/>
              <a:t>contour</a:t>
            </a:r>
            <a:r>
              <a:rPr lang="en-US" altLang="zh-CN" baseline="0" dirty="0"/>
              <a:t> images.</a:t>
            </a:r>
          </a:p>
        </p:txBody>
      </p:sp>
      <p:sp>
        <p:nvSpPr>
          <p:cNvPr id="4" name="灯片编号占位符 3"/>
          <p:cNvSpPr>
            <a:spLocks noGrp="1"/>
          </p:cNvSpPr>
          <p:nvPr>
            <p:ph type="sldNum" sz="quarter" idx="10"/>
          </p:nvPr>
        </p:nvSpPr>
        <p:spPr/>
        <p:txBody>
          <a:bodyPr/>
          <a:lstStyle/>
          <a:p>
            <a:fld id="{7FAAFB14-4878-4DDD-9C8B-0F5ECB7AF621}" type="slidenum">
              <a:rPr lang="zh-CN" altLang="en-US" smtClean="0"/>
              <a:t>7</a:t>
            </a:fld>
            <a:endParaRPr lang="zh-CN" altLang="en-US"/>
          </a:p>
        </p:txBody>
      </p:sp>
    </p:spTree>
    <p:extLst>
      <p:ext uri="{BB962C8B-B14F-4D97-AF65-F5344CB8AC3E}">
        <p14:creationId xmlns:p14="http://schemas.microsoft.com/office/powerpoint/2010/main" val="1453553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key step of</a:t>
            </a:r>
            <a:r>
              <a:rPr lang="en-US" altLang="zh-CN" baseline="0" dirty="0"/>
              <a:t> the model retrieval stage is to evaluate the similarity between the input sketch and the contour image of a 3D model.    As I mentioned earlier, existing retrieval methods don’t have the structure of the sketched object as input.    Now </a:t>
            </a:r>
            <a:r>
              <a:rPr lang="en-US" altLang="zh-CN" dirty="0"/>
              <a:t>with the</a:t>
            </a:r>
            <a:r>
              <a:rPr lang="en-US" altLang="zh-CN" baseline="0" dirty="0"/>
              <a:t> input sketch drawn part by part and connection annotations by the user, we can consider two criteria in this process: structure matching and shape matching.    I will give more details of each criterion.</a:t>
            </a:r>
            <a:endParaRPr lang="zh-CN" altLang="en-US" dirty="0"/>
          </a:p>
        </p:txBody>
      </p:sp>
      <p:sp>
        <p:nvSpPr>
          <p:cNvPr id="4" name="灯片编号占位符 3"/>
          <p:cNvSpPr>
            <a:spLocks noGrp="1"/>
          </p:cNvSpPr>
          <p:nvPr>
            <p:ph type="sldNum" sz="quarter" idx="10"/>
          </p:nvPr>
        </p:nvSpPr>
        <p:spPr/>
        <p:txBody>
          <a:bodyPr/>
          <a:lstStyle/>
          <a:p>
            <a:fld id="{7FAAFB14-4878-4DDD-9C8B-0F5ECB7AF621}" type="slidenum">
              <a:rPr lang="zh-CN" altLang="en-US" smtClean="0"/>
              <a:t>8</a:t>
            </a:fld>
            <a:endParaRPr lang="zh-CN" altLang="en-US"/>
          </a:p>
        </p:txBody>
      </p:sp>
    </p:spTree>
    <p:extLst>
      <p:ext uri="{BB962C8B-B14F-4D97-AF65-F5344CB8AC3E}">
        <p14:creationId xmlns:p14="http://schemas.microsoft.com/office/powerpoint/2010/main" val="959019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Before evaluating the structure similarity, we first find correspondences between the parts of the sketch and the model.    </a:t>
            </a:r>
            <a:r>
              <a:rPr lang="en-US" altLang="zh-CN" b="1" baseline="0" dirty="0"/>
              <a:t>&lt;Click&gt;    </a:t>
            </a:r>
            <a:r>
              <a:rPr lang="en-US" altLang="zh-CN" baseline="0" dirty="0"/>
              <a:t>The observation is that if we superimpose the sketch on the model contour, corresponding parts should be close to each other; and the shapes of the corresponding parts should be similar.    So we replace each part by a best-fit ellipse.    The pairwise cost for matching a sketch part to a model part is the weighted sum of the distance and shape difference of their best-fit ellipses.     With the pairwise cost, we iteratively apply a linear assignment method to compute the correspondences.</a:t>
            </a:r>
          </a:p>
        </p:txBody>
      </p:sp>
      <p:sp>
        <p:nvSpPr>
          <p:cNvPr id="4" name="灯片编号占位符 3"/>
          <p:cNvSpPr>
            <a:spLocks noGrp="1"/>
          </p:cNvSpPr>
          <p:nvPr>
            <p:ph type="sldNum" sz="quarter" idx="10"/>
          </p:nvPr>
        </p:nvSpPr>
        <p:spPr/>
        <p:txBody>
          <a:bodyPr/>
          <a:lstStyle/>
          <a:p>
            <a:fld id="{7FAAFB14-4878-4DDD-9C8B-0F5ECB7AF621}" type="slidenum">
              <a:rPr lang="zh-CN" altLang="en-US" smtClean="0"/>
              <a:t>9</a:t>
            </a:fld>
            <a:endParaRPr lang="zh-CN" altLang="en-US"/>
          </a:p>
        </p:txBody>
      </p:sp>
    </p:spTree>
    <p:extLst>
      <p:ext uri="{BB962C8B-B14F-4D97-AF65-F5344CB8AC3E}">
        <p14:creationId xmlns:p14="http://schemas.microsoft.com/office/powerpoint/2010/main" val="387044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emf"/><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emf"/><Relationship Id="rId8" Type="http://schemas.openxmlformats.org/officeDocument/2006/relationships/image" Target="../media/image11.png"/><Relationship Id="rId9"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86549" cy="6889912"/>
          </a:xfrm>
          <a:prstGeom prst="rect">
            <a:avLst/>
          </a:prstGeom>
        </p:spPr>
      </p:pic>
      <p:sp>
        <p:nvSpPr>
          <p:cNvPr id="12" name="Content Placeholder 11"/>
          <p:cNvSpPr>
            <a:spLocks noGrp="1"/>
          </p:cNvSpPr>
          <p:nvPr>
            <p:ph sz="quarter" idx="13" hasCustomPrompt="1"/>
          </p:nvPr>
        </p:nvSpPr>
        <p:spPr>
          <a:xfrm>
            <a:off x="358815" y="1520571"/>
            <a:ext cx="8468918" cy="3731683"/>
          </a:xfrm>
        </p:spPr>
        <p:txBody>
          <a:bodyPr>
            <a:normAutofit/>
          </a:bodyPr>
          <a:lstStyle>
            <a:lvl1pPr marL="0" indent="0" algn="ctr">
              <a:buNone/>
              <a:defRPr sz="3600" b="1" baseline="0">
                <a:solidFill>
                  <a:srgbClr val="42BC9F"/>
                </a:solidFill>
                <a:latin typeface="Arial" panose="020B0604020202020204" pitchFamily="34" charset="0"/>
                <a:cs typeface="Arial" panose="020B0604020202020204" pitchFamily="34" charset="0"/>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Title or Logo</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6401786" y="0"/>
            <a:ext cx="2787314" cy="1672389"/>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66209" y="987321"/>
            <a:ext cx="1461524" cy="398033"/>
          </a:xfrm>
          <a:prstGeom prst="rect">
            <a:avLst/>
          </a:prstGeom>
        </p:spPr>
      </p:pic>
      <p:pic>
        <p:nvPicPr>
          <p:cNvPr id="13" name="Picture 12"/>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198299" y="4521759"/>
            <a:ext cx="1995943" cy="2381459"/>
          </a:xfrm>
          <a:prstGeom prst="rect">
            <a:avLst/>
          </a:prstGeom>
        </p:spPr>
      </p:pic>
      <p:pic>
        <p:nvPicPr>
          <p:cNvPr id="26" name="Picture 25"/>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10050" y="4521759"/>
            <a:ext cx="1996935" cy="2371410"/>
          </a:xfrm>
          <a:prstGeom prst="rect">
            <a:avLst/>
          </a:prstGeom>
        </p:spPr>
      </p:pic>
      <p:pic>
        <p:nvPicPr>
          <p:cNvPr id="14" name="Picture 13"/>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358816" y="186087"/>
            <a:ext cx="2101358" cy="1182677"/>
          </a:xfrm>
          <a:prstGeom prst="rect">
            <a:avLst/>
          </a:prstGeom>
        </p:spPr>
      </p:pic>
    </p:spTree>
    <p:extLst>
      <p:ext uri="{BB962C8B-B14F-4D97-AF65-F5344CB8AC3E}">
        <p14:creationId xmlns:p14="http://schemas.microsoft.com/office/powerpoint/2010/main" val="541176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86549" cy="6889912"/>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V="1">
            <a:off x="0" y="5216295"/>
            <a:ext cx="2787314" cy="1672389"/>
          </a:xfrm>
          <a:prstGeom prst="rect">
            <a:avLst/>
          </a:prstGeom>
        </p:spPr>
      </p:pic>
      <p:sp>
        <p:nvSpPr>
          <p:cNvPr id="37" name="Content Placeholder 18"/>
          <p:cNvSpPr>
            <a:spLocks noGrp="1"/>
          </p:cNvSpPr>
          <p:nvPr>
            <p:ph sz="quarter" idx="10" hasCustomPrompt="1"/>
          </p:nvPr>
        </p:nvSpPr>
        <p:spPr>
          <a:xfrm>
            <a:off x="358814" y="1520571"/>
            <a:ext cx="8468919" cy="3731683"/>
          </a:xfrm>
        </p:spPr>
        <p:txBody>
          <a:bodyPr/>
          <a:lstStyle>
            <a:lvl1pPr marL="457200" indent="-457200">
              <a:buSzPct val="100000"/>
              <a:buFont typeface="Arial" panose="020B0604020202020204" pitchFamily="34" charset="0"/>
              <a:buChar char="•"/>
              <a:defRPr sz="2500" baseline="0">
                <a:solidFill>
                  <a:schemeClr val="tx1"/>
                </a:solidFill>
                <a:latin typeface="Arial" panose="020B0604020202020204" pitchFamily="34" charset="0"/>
                <a:cs typeface="Arial" panose="020B0604020202020204" pitchFamily="34" charset="0"/>
              </a:defRPr>
            </a:lvl1pPr>
            <a:lvl2pPr marL="914400" indent="-457200">
              <a:buSzPct val="100000"/>
              <a:buFont typeface="Arial" panose="020B0604020202020204" pitchFamily="34" charset="0"/>
              <a:buChar char="•"/>
              <a:defRPr sz="2200" baseline="0">
                <a:solidFill>
                  <a:schemeClr val="tx1"/>
                </a:solidFill>
                <a:latin typeface="Arial" panose="020B0604020202020204" pitchFamily="34" charset="0"/>
                <a:cs typeface="Arial" panose="020B0604020202020204" pitchFamily="34" charset="0"/>
              </a:defRPr>
            </a:lvl2pPr>
            <a:lvl3pPr marL="1257300" indent="-342900">
              <a:buSzPct val="100000"/>
              <a:buFont typeface="Arial" panose="020B0604020202020204" pitchFamily="34" charset="0"/>
              <a:buChar char="•"/>
              <a:defRPr sz="1800" baseline="0">
                <a:solidFill>
                  <a:schemeClr val="tx1"/>
                </a:solidFill>
                <a:latin typeface="Arial" panose="020B0604020202020204" pitchFamily="34" charset="0"/>
                <a:cs typeface="Arial" panose="020B0604020202020204" pitchFamily="34" charset="0"/>
              </a:defRPr>
            </a:lvl3pPr>
            <a:lvl4pPr marL="1714500" indent="-342900">
              <a:buSzPct val="100000"/>
              <a:buFont typeface="Arial" panose="020B0604020202020204" pitchFamily="34" charset="0"/>
              <a:buChar char="•"/>
              <a:defRPr baseline="0">
                <a:solidFill>
                  <a:schemeClr val="tx1"/>
                </a:solidFill>
                <a:latin typeface="Roboto Condensed" panose="02000000000000000000" pitchFamily="2" charset="0"/>
                <a:cs typeface="Arial"/>
              </a:defRPr>
            </a:lvl4pPr>
            <a:lvl5pPr marL="2171700" indent="-342900">
              <a:buSzPct val="100000"/>
              <a:buFont typeface="Arial" panose="020B0604020202020204" pitchFamily="34" charset="0"/>
              <a:buChar char="•"/>
              <a:defRPr baseline="0">
                <a:solidFill>
                  <a:schemeClr val="tx1"/>
                </a:solidFill>
                <a:latin typeface="Roboto Condensed" panose="02000000000000000000" pitchFamily="2" charset="0"/>
                <a:cs typeface="Arial"/>
              </a:defRPr>
            </a:lvl5pPr>
          </a:lstStyle>
          <a:p>
            <a:pPr lvl="0"/>
            <a:r>
              <a:rPr lang="en-US" dirty="0"/>
              <a:t>First level</a:t>
            </a:r>
          </a:p>
          <a:p>
            <a:pPr lvl="1"/>
            <a:r>
              <a:rPr lang="en-US" dirty="0"/>
              <a:t>Second level</a:t>
            </a:r>
          </a:p>
          <a:p>
            <a:pPr lvl="2"/>
            <a:r>
              <a:rPr lang="en-US" dirty="0"/>
              <a:t>Third level</a:t>
            </a:r>
          </a:p>
        </p:txBody>
      </p:sp>
      <p:sp>
        <p:nvSpPr>
          <p:cNvPr id="2" name="Title 1"/>
          <p:cNvSpPr>
            <a:spLocks noGrp="1"/>
          </p:cNvSpPr>
          <p:nvPr>
            <p:ph type="title" hasCustomPrompt="1"/>
          </p:nvPr>
        </p:nvSpPr>
        <p:spPr>
          <a:xfrm>
            <a:off x="2732689" y="557048"/>
            <a:ext cx="6095043" cy="567559"/>
          </a:xfrm>
        </p:spPr>
        <p:txBody>
          <a:bodyPr>
            <a:normAutofit/>
          </a:bodyPr>
          <a:lstStyle>
            <a:lvl1pPr algn="l">
              <a:defRPr sz="2500" b="1" strike="noStrike" cap="none" normalizeH="0" baseline="0">
                <a:solidFill>
                  <a:srgbClr val="42BC9F"/>
                </a:solidFill>
                <a:latin typeface="Arial" panose="020B0604020202020204" pitchFamily="34" charset="0"/>
                <a:cs typeface="Arial" panose="020B0604020202020204" pitchFamily="34" charset="0"/>
              </a:defRPr>
            </a:lvl1pPr>
          </a:lstStyle>
          <a:p>
            <a:r>
              <a:rPr lang="en-US" dirty="0"/>
              <a:t>Click to edit Master</a:t>
            </a:r>
            <a:br>
              <a:rPr lang="en-US" dirty="0"/>
            </a:br>
            <a:r>
              <a:rPr lang="en-US" dirty="0"/>
              <a:t>title style</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6401786" y="0"/>
            <a:ext cx="2787314" cy="1672389"/>
          </a:xfrm>
          <a:prstGeom prst="rect">
            <a:avLst/>
          </a:prstGeom>
        </p:spPr>
      </p:pic>
      <p:pic>
        <p:nvPicPr>
          <p:cNvPr id="4" name="Picture 3"/>
          <p:cNvPicPr>
            <a:picLocks noChangeAspect="1"/>
          </p:cNvPicPr>
          <p:nvPr userDrawn="1"/>
        </p:nvPicPr>
        <p:blipFill>
          <a:blip r:embed="rId4"/>
          <a:stretch>
            <a:fillRect/>
          </a:stretch>
        </p:blipFill>
        <p:spPr>
          <a:xfrm>
            <a:off x="2585182" y="621452"/>
            <a:ext cx="22500" cy="438750"/>
          </a:xfrm>
          <a:prstGeom prst="rect">
            <a:avLst/>
          </a:prstGeom>
        </p:spPr>
      </p:pic>
      <p:pic>
        <p:nvPicPr>
          <p:cNvPr id="14" name="Picture 1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8816" y="186087"/>
            <a:ext cx="2101358" cy="1182677"/>
          </a:xfrm>
          <a:prstGeom prst="rect">
            <a:avLst/>
          </a:prstGeom>
        </p:spPr>
      </p:pic>
      <p:sp>
        <p:nvSpPr>
          <p:cNvPr id="6" name="灯片编号占位符 5"/>
          <p:cNvSpPr>
            <a:spLocks noGrp="1"/>
          </p:cNvSpPr>
          <p:nvPr>
            <p:ph type="sldNum" sz="quarter" idx="13"/>
          </p:nvPr>
        </p:nvSpPr>
        <p:spPr/>
        <p:txBody>
          <a:bodyPr/>
          <a:lstStyle/>
          <a:p>
            <a:fld id="{9F58998E-2429-314E-B86C-A079AABAA7E0}" type="slidenum">
              <a:rPr lang="en-US" smtClean="0"/>
              <a:t>‹#›</a:t>
            </a:fld>
            <a:endParaRPr lang="en-US" dirty="0"/>
          </a:p>
        </p:txBody>
      </p:sp>
    </p:spTree>
    <p:extLst>
      <p:ext uri="{BB962C8B-B14F-4D97-AF65-F5344CB8AC3E}">
        <p14:creationId xmlns:p14="http://schemas.microsoft.com/office/powerpoint/2010/main" val="214912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eparator">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86549" cy="6889912"/>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V="1">
            <a:off x="0" y="5216295"/>
            <a:ext cx="2787314" cy="1672389"/>
          </a:xfrm>
          <a:prstGeom prst="rect">
            <a:avLst/>
          </a:prstGeom>
        </p:spPr>
      </p:pic>
      <p:pic>
        <p:nvPicPr>
          <p:cNvPr id="31" name="Picture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6401786" y="0"/>
            <a:ext cx="2787314" cy="1672389"/>
          </a:xfrm>
          <a:prstGeom prst="rect">
            <a:avLst/>
          </a:prstGeom>
        </p:spPr>
      </p:pic>
      <p:sp>
        <p:nvSpPr>
          <p:cNvPr id="18" name="Text Placeholder 17"/>
          <p:cNvSpPr>
            <a:spLocks noGrp="1"/>
          </p:cNvSpPr>
          <p:nvPr>
            <p:ph type="body" sz="quarter" idx="10" hasCustomPrompt="1"/>
          </p:nvPr>
        </p:nvSpPr>
        <p:spPr>
          <a:xfrm>
            <a:off x="358815" y="2867737"/>
            <a:ext cx="8468918" cy="1572683"/>
          </a:xfrm>
        </p:spPr>
        <p:txBody>
          <a:bodyPr>
            <a:normAutofit/>
          </a:bodyPr>
          <a:lstStyle>
            <a:lvl1pPr marL="0" indent="0" algn="ctr">
              <a:buNone/>
              <a:defRPr sz="3600" b="1" baseline="0">
                <a:solidFill>
                  <a:srgbClr val="1FA6DF"/>
                </a:solidFill>
                <a:latin typeface="Arial" panose="020B0604020202020204" pitchFamily="34" charset="0"/>
                <a:cs typeface="Arial" panose="020B0604020202020204" pitchFamily="34" charset="0"/>
              </a:defRPr>
            </a:lvl1pPr>
          </a:lstStyle>
          <a:p>
            <a:pPr lvl="0"/>
            <a:r>
              <a:rPr lang="en-US" dirty="0"/>
              <a:t>Slide Separator Title</a:t>
            </a: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58816" y="186087"/>
            <a:ext cx="2101358" cy="1182677"/>
          </a:xfrm>
          <a:prstGeom prst="rect">
            <a:avLst/>
          </a:prstGeom>
        </p:spPr>
      </p:pic>
    </p:spTree>
    <p:extLst>
      <p:ext uri="{BB962C8B-B14F-4D97-AF65-F5344CB8AC3E}">
        <p14:creationId xmlns:p14="http://schemas.microsoft.com/office/powerpoint/2010/main" val="374933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86549" cy="6889912"/>
          </a:xfrm>
          <a:prstGeom prst="rect">
            <a:avLst/>
          </a:prstGeom>
        </p:spPr>
      </p:pic>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V="1">
            <a:off x="0" y="5216295"/>
            <a:ext cx="2787314" cy="1672389"/>
          </a:xfrm>
          <a:prstGeom prst="rect">
            <a:avLst/>
          </a:prstGeom>
        </p:spPr>
      </p:pic>
      <p:pic>
        <p:nvPicPr>
          <p:cNvPr id="26" name="Picture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6401786" y="0"/>
            <a:ext cx="2787314" cy="1672389"/>
          </a:xfrm>
          <a:prstGeom prst="rect">
            <a:avLst/>
          </a:prstGeom>
        </p:spPr>
      </p:pic>
      <p:sp>
        <p:nvSpPr>
          <p:cNvPr id="15" name="Text Placeholder 14"/>
          <p:cNvSpPr>
            <a:spLocks noGrp="1"/>
          </p:cNvSpPr>
          <p:nvPr>
            <p:ph type="body" sz="quarter" idx="10" hasCustomPrompt="1"/>
          </p:nvPr>
        </p:nvSpPr>
        <p:spPr>
          <a:xfrm>
            <a:off x="2598579" y="1520571"/>
            <a:ext cx="3989388" cy="1071032"/>
          </a:xfrm>
        </p:spPr>
        <p:txBody>
          <a:bodyPr>
            <a:normAutofit/>
          </a:bodyPr>
          <a:lstStyle>
            <a:lvl1pPr marL="0" indent="0">
              <a:buNone/>
              <a:defRPr sz="2500" b="1" i="0" cap="all" baseline="0">
                <a:solidFill>
                  <a:srgbClr val="42BC9F"/>
                </a:solidFill>
                <a:latin typeface="Arial" panose="020B0604020202020204" pitchFamily="34" charset="0"/>
                <a:cs typeface="Arial" panose="020B0604020202020204" pitchFamily="34" charset="0"/>
              </a:defRPr>
            </a:lvl1pPr>
          </a:lstStyle>
          <a:p>
            <a:pPr lvl="0"/>
            <a:r>
              <a:rPr lang="en-US" dirty="0"/>
              <a:t>Ending Text</a:t>
            </a:r>
          </a:p>
        </p:txBody>
      </p:sp>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66209" y="6221913"/>
            <a:ext cx="1461524" cy="398033"/>
          </a:xfrm>
          <a:prstGeom prst="rect">
            <a:avLst/>
          </a:prstGeom>
        </p:spPr>
      </p:pic>
      <p:grpSp>
        <p:nvGrpSpPr>
          <p:cNvPr id="17" name="Group 16"/>
          <p:cNvGrpSpPr/>
          <p:nvPr userDrawn="1"/>
        </p:nvGrpSpPr>
        <p:grpSpPr>
          <a:xfrm>
            <a:off x="2246827" y="5906264"/>
            <a:ext cx="4692894" cy="713682"/>
            <a:chOff x="2246827" y="5906264"/>
            <a:chExt cx="4692894" cy="713682"/>
          </a:xfrm>
        </p:grpSpPr>
        <p:pic>
          <p:nvPicPr>
            <p:cNvPr id="20" name="Picture 19"/>
            <p:cNvPicPr>
              <a:picLocks noChangeAspect="1"/>
            </p:cNvPicPr>
            <p:nvPr userDrawn="1"/>
          </p:nvPicPr>
          <p:blipFill>
            <a:blip r:embed="rId5"/>
            <a:stretch>
              <a:fillRect/>
            </a:stretch>
          </p:blipFill>
          <p:spPr>
            <a:xfrm>
              <a:off x="2315148" y="6282135"/>
              <a:ext cx="4556250" cy="22500"/>
            </a:xfrm>
            <a:prstGeom prst="rect">
              <a:avLst/>
            </a:prstGeom>
          </p:spPr>
        </p:pic>
        <p:pic>
          <p:nvPicPr>
            <p:cNvPr id="21" name="Picture 20"/>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92471" y="5906264"/>
              <a:ext cx="1801604" cy="148331"/>
            </a:xfrm>
            <a:prstGeom prst="rect">
              <a:avLst/>
            </a:prstGeom>
          </p:spPr>
        </p:pic>
        <p:pic>
          <p:nvPicPr>
            <p:cNvPr id="22" name="Picture 21"/>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246827" y="6532174"/>
              <a:ext cx="4692894" cy="87772"/>
            </a:xfrm>
            <a:prstGeom prst="rect">
              <a:avLst/>
            </a:prstGeom>
          </p:spPr>
        </p:pic>
      </p:grpSp>
      <p:sp>
        <p:nvSpPr>
          <p:cNvPr id="23" name="Text Placeholder 14"/>
          <p:cNvSpPr>
            <a:spLocks noGrp="1"/>
          </p:cNvSpPr>
          <p:nvPr>
            <p:ph type="body" sz="quarter" idx="11" hasCustomPrompt="1"/>
          </p:nvPr>
        </p:nvSpPr>
        <p:spPr>
          <a:xfrm>
            <a:off x="2598579" y="2777067"/>
            <a:ext cx="3989388" cy="2478816"/>
          </a:xfrm>
        </p:spPr>
        <p:txBody>
          <a:bodyPr>
            <a:normAutofit/>
          </a:bodyPr>
          <a:lstStyle>
            <a:lvl1pPr marL="0" indent="0">
              <a:buNone/>
              <a:defRPr sz="2000" b="0" i="0" cap="none" baseline="0">
                <a:solidFill>
                  <a:schemeClr val="tx1"/>
                </a:solidFill>
                <a:latin typeface="Arial" panose="020B0604020202020204" pitchFamily="34" charset="0"/>
                <a:cs typeface="Arial" panose="020B0604020202020204" pitchFamily="34" charset="0"/>
              </a:defRPr>
            </a:lvl1pPr>
          </a:lstStyle>
          <a:p>
            <a:pPr lvl="0"/>
            <a:r>
              <a:rPr lang="en-US" dirty="0"/>
              <a:t>Contact Information</a:t>
            </a:r>
          </a:p>
        </p:txBody>
      </p:sp>
      <p:pic>
        <p:nvPicPr>
          <p:cNvPr id="2" name="Picture 1"/>
          <p:cNvPicPr>
            <a:picLocks noChangeAspect="1"/>
          </p:cNvPicPr>
          <p:nvPr userDrawn="1"/>
        </p:nvPicPr>
        <p:blipFill rotWithShape="1">
          <a:blip r:embed="rId8" cstate="screen">
            <a:extLst>
              <a:ext uri="{28A0092B-C50C-407E-A947-70E740481C1C}">
                <a14:useLocalDpi xmlns:a14="http://schemas.microsoft.com/office/drawing/2010/main"/>
              </a:ext>
            </a:extLst>
          </a:blip>
          <a:srcRect l="-25"/>
          <a:stretch/>
        </p:blipFill>
        <p:spPr>
          <a:xfrm>
            <a:off x="6502401" y="1520571"/>
            <a:ext cx="2686700" cy="3735312"/>
          </a:xfrm>
          <a:prstGeom prst="rect">
            <a:avLst/>
          </a:prstGeom>
        </p:spPr>
      </p:pic>
      <p:pic>
        <p:nvPicPr>
          <p:cNvPr id="18" name="Picture 17"/>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358816" y="186087"/>
            <a:ext cx="2101358" cy="1182677"/>
          </a:xfrm>
          <a:prstGeom prst="rect">
            <a:avLst/>
          </a:prstGeom>
        </p:spPr>
      </p:pic>
    </p:spTree>
    <p:extLst>
      <p:ext uri="{BB962C8B-B14F-4D97-AF65-F5344CB8AC3E}">
        <p14:creationId xmlns:p14="http://schemas.microsoft.com/office/powerpoint/2010/main" val="330203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8998E-2429-314E-B86C-A079AABAA7E0}" type="slidenum">
              <a:rPr lang="en-US" smtClean="0"/>
              <a:t>‹#›</a:t>
            </a:fld>
            <a:endParaRPr lang="en-US"/>
          </a:p>
        </p:txBody>
      </p:sp>
    </p:spTree>
    <p:extLst>
      <p:ext uri="{BB962C8B-B14F-4D97-AF65-F5344CB8AC3E}">
        <p14:creationId xmlns:p14="http://schemas.microsoft.com/office/powerpoint/2010/main" val="175987176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50.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7.xml"/><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 Type="http://schemas.microsoft.com/office/2007/relationships/media" Target="../media/media3.wmv"/><Relationship Id="rId2" Type="http://schemas.openxmlformats.org/officeDocument/2006/relationships/video" Target="../media/media3.wmv"/></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1" Type="http://schemas.microsoft.com/office/2007/relationships/media" Target="../media/media4.wmv"/><Relationship Id="rId2" Type="http://schemas.openxmlformats.org/officeDocument/2006/relationships/video" Target="../media/media4.wmv"/></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microsoft.com/office/2007/relationships/media" Target="../media/media3.wmv"/><Relationship Id="rId4" Type="http://schemas.openxmlformats.org/officeDocument/2006/relationships/video" Target="../media/media3.wmv"/><Relationship Id="rId5" Type="http://schemas.openxmlformats.org/officeDocument/2006/relationships/slideLayout" Target="../slideLayouts/slideLayout2.xml"/><Relationship Id="rId6" Type="http://schemas.openxmlformats.org/officeDocument/2006/relationships/notesSlide" Target="../notesSlides/notesSlide20.xml"/><Relationship Id="rId7" Type="http://schemas.openxmlformats.org/officeDocument/2006/relationships/image" Target="../media/image71.png"/><Relationship Id="rId8" Type="http://schemas.openxmlformats.org/officeDocument/2006/relationships/image" Target="../media/image38.png"/><Relationship Id="rId1" Type="http://schemas.microsoft.com/office/2007/relationships/media" Target="../media/media4.wmv"/><Relationship Id="rId2" Type="http://schemas.openxmlformats.org/officeDocument/2006/relationships/video" Target="../media/media4.wmv"/></Relationships>
</file>

<file path=ppt/slides/_rels/slide21.xml.rels><?xml version="1.0" encoding="UTF-8" standalone="yes"?>
<Relationships xmlns="http://schemas.openxmlformats.org/package/2006/relationships"><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 Type="http://schemas.microsoft.com/office/2007/relationships/media" Target="../media/media5.wmv"/><Relationship Id="rId2" Type="http://schemas.openxmlformats.org/officeDocument/2006/relationships/video" Target="../media/media5.wmv"/><Relationship Id="rId3" Type="http://schemas.microsoft.com/office/2007/relationships/media" Target="../media/media6.wmv"/><Relationship Id="rId4" Type="http://schemas.openxmlformats.org/officeDocument/2006/relationships/video" Target="../media/media6.wmv"/><Relationship Id="rId5" Type="http://schemas.microsoft.com/office/2007/relationships/media" Target="../media/media7.wmv"/><Relationship Id="rId6" Type="http://schemas.openxmlformats.org/officeDocument/2006/relationships/video" Target="../media/media7.wmv"/><Relationship Id="rId7" Type="http://schemas.microsoft.com/office/2007/relationships/media" Target="../media/media8.wmv"/><Relationship Id="rId8" Type="http://schemas.openxmlformats.org/officeDocument/2006/relationships/video" Target="../media/media8.wmv"/><Relationship Id="rId9" Type="http://schemas.openxmlformats.org/officeDocument/2006/relationships/slideLayout" Target="../slideLayouts/slideLayout2.xml"/><Relationship Id="rId10"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86.png"/><Relationship Id="rId16" Type="http://schemas.openxmlformats.org/officeDocument/2006/relationships/image" Target="../media/image87.png"/><Relationship Id="rId1" Type="http://schemas.microsoft.com/office/2007/relationships/media" Target="../media/media9.wmv"/><Relationship Id="rId2" Type="http://schemas.openxmlformats.org/officeDocument/2006/relationships/video" Target="../media/media9.wmv"/><Relationship Id="rId3" Type="http://schemas.microsoft.com/office/2007/relationships/media" Target="../media/media10.wmv"/><Relationship Id="rId4" Type="http://schemas.openxmlformats.org/officeDocument/2006/relationships/video" Target="../media/media10.wmv"/><Relationship Id="rId5" Type="http://schemas.microsoft.com/office/2007/relationships/media" Target="../media/media11.wmv"/><Relationship Id="rId6" Type="http://schemas.openxmlformats.org/officeDocument/2006/relationships/video" Target="../media/media11.wmv"/><Relationship Id="rId7" Type="http://schemas.microsoft.com/office/2007/relationships/media" Target="../media/media12.wmv"/><Relationship Id="rId8" Type="http://schemas.openxmlformats.org/officeDocument/2006/relationships/video" Target="../media/media12.wmv"/><Relationship Id="rId9" Type="http://schemas.openxmlformats.org/officeDocument/2006/relationships/slideLayout" Target="../slideLayouts/slideLayout2.xml"/><Relationship Id="rId1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png"/><Relationship Id="rId14" Type="http://schemas.openxmlformats.org/officeDocument/2006/relationships/image" Target="../media/image91.png"/><Relationship Id="rId15" Type="http://schemas.openxmlformats.org/officeDocument/2006/relationships/image" Target="../media/image92.png"/><Relationship Id="rId16" Type="http://schemas.openxmlformats.org/officeDocument/2006/relationships/image" Target="../media/image93.png"/><Relationship Id="rId1" Type="http://schemas.microsoft.com/office/2007/relationships/media" Target="../media/media13.wmv"/><Relationship Id="rId2" Type="http://schemas.openxmlformats.org/officeDocument/2006/relationships/video" Target="../media/media13.wmv"/><Relationship Id="rId3" Type="http://schemas.microsoft.com/office/2007/relationships/media" Target="../media/media14.wmv"/><Relationship Id="rId4" Type="http://schemas.openxmlformats.org/officeDocument/2006/relationships/video" Target="../media/media14.wmv"/><Relationship Id="rId5" Type="http://schemas.microsoft.com/office/2007/relationships/media" Target="../media/media15.wmv"/><Relationship Id="rId6" Type="http://schemas.openxmlformats.org/officeDocument/2006/relationships/video" Target="../media/media15.wmv"/><Relationship Id="rId7" Type="http://schemas.microsoft.com/office/2007/relationships/media" Target="../media/media16.wmv"/><Relationship Id="rId8" Type="http://schemas.openxmlformats.org/officeDocument/2006/relationships/video" Target="../media/media16.wmv"/><Relationship Id="rId9" Type="http://schemas.openxmlformats.org/officeDocument/2006/relationships/slideLayout" Target="../slideLayouts/slideLayout2.xml"/><Relationship Id="rId10"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microsoft.com/office/2007/relationships/media" Target="../media/media2.wmv"/><Relationship Id="rId4" Type="http://schemas.openxmlformats.org/officeDocument/2006/relationships/video" Target="../media/media2.wmv"/><Relationship Id="rId5" Type="http://schemas.openxmlformats.org/officeDocument/2006/relationships/slideLayout" Target="../slideLayouts/slideLayout4.xml"/><Relationship Id="rId6" Type="http://schemas.openxmlformats.org/officeDocument/2006/relationships/notesSlide" Target="../notesSlides/notesSlide28.xml"/><Relationship Id="rId7" Type="http://schemas.openxmlformats.org/officeDocument/2006/relationships/image" Target="../media/image24.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video" Target="NULL" TargetMode="External"/><Relationship Id="rId2" Type="http://schemas.microsoft.com/office/2007/relationships/media" Target="../media/media1.wmv"/></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jpeg"/><Relationship Id="rId6" Type="http://schemas.openxmlformats.org/officeDocument/2006/relationships/image" Target="../media/image98.jpeg"/><Relationship Id="rId7" Type="http://schemas.openxmlformats.org/officeDocument/2006/relationships/image" Target="../media/image99.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jpeg"/><Relationship Id="rId6" Type="http://schemas.openxmlformats.org/officeDocument/2006/relationships/image" Target="../media/image104.jpeg"/><Relationship Id="rId1" Type="http://schemas.openxmlformats.org/officeDocument/2006/relationships/slideLayout" Target="../slideLayouts/slideLayout2.xml"/><Relationship Id="rId2" Type="http://schemas.openxmlformats.org/officeDocument/2006/relationships/image" Target="../media/image100.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105.png"/><Relationship Id="rId1" Type="http://schemas.microsoft.com/office/2007/relationships/media" Target="../media/media17.wmv"/><Relationship Id="rId2" Type="http://schemas.openxmlformats.org/officeDocument/2006/relationships/video" Target="../media/media17.wmv"/></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jpeg"/><Relationship Id="rId5" Type="http://schemas.openxmlformats.org/officeDocument/2006/relationships/image" Target="../media/image108.jpeg"/><Relationship Id="rId6" Type="http://schemas.openxmlformats.org/officeDocument/2006/relationships/image" Target="../media/image109.jpeg"/><Relationship Id="rId7" Type="http://schemas.openxmlformats.org/officeDocument/2006/relationships/image" Target="../media/image110.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video" Target="NULL" TargetMode="External"/><Relationship Id="rId2" Type="http://schemas.microsoft.com/office/2007/relationships/media" Target="../media/media1.wmv"/><Relationship Id="rId3" Type="http://schemas.microsoft.com/office/2007/relationships/media" Target="../media/media2.wmv"/><Relationship Id="rId4" Type="http://schemas.openxmlformats.org/officeDocument/2006/relationships/video" Target="../media/media2.wmv"/><Relationship Id="rId5" Type="http://schemas.openxmlformats.org/officeDocument/2006/relationships/slideLayout" Target="../slideLayouts/slideLayout2.xml"/><Relationship Id="rId6" Type="http://schemas.openxmlformats.org/officeDocument/2006/relationships/notesSlide" Target="../notesSlides/notesSlide4.xml"/><Relationship Id="rId7" Type="http://schemas.openxmlformats.org/officeDocument/2006/relationships/image" Target="../media/image24.png"/><Relationship Id="rId8" Type="http://schemas.openxmlformats.org/officeDocument/2006/relationships/image" Target="../media/image25.jpeg"/><Relationship Id="rId9" Type="http://schemas.openxmlformats.org/officeDocument/2006/relationships/image" Target="../media/image26.jpeg"/><Relationship Id="rId10" Type="http://schemas.openxmlformats.org/officeDocument/2006/relationships/image" Target="../media/image27.jpeg"/></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1.wdp"/><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 Type="http://schemas.microsoft.com/office/2007/relationships/media" Target="../media/media3.wmv"/><Relationship Id="rId2" Type="http://schemas.openxmlformats.org/officeDocument/2006/relationships/video" Target="../media/media3.wmv"/></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8815" y="1659117"/>
            <a:ext cx="8468918" cy="3731683"/>
          </a:xfrm>
        </p:spPr>
        <p:txBody>
          <a:bodyPr/>
          <a:lstStyle/>
          <a:p>
            <a:r>
              <a:rPr lang="en-US" dirty="0"/>
              <a:t>Model-driven Sketch Reconstruction with Structure-oriented Retrieval</a:t>
            </a:r>
          </a:p>
        </p:txBody>
      </p:sp>
      <p:sp>
        <p:nvSpPr>
          <p:cNvPr id="3" name="文本框 2"/>
          <p:cNvSpPr txBox="1"/>
          <p:nvPr/>
        </p:nvSpPr>
        <p:spPr>
          <a:xfrm>
            <a:off x="86587" y="3557348"/>
            <a:ext cx="9013371" cy="677108"/>
          </a:xfrm>
          <a:prstGeom prst="rect">
            <a:avLst/>
          </a:prstGeom>
          <a:noFill/>
        </p:spPr>
        <p:txBody>
          <a:bodyPr wrap="square" rtlCol="0">
            <a:spAutoFit/>
          </a:bodyPr>
          <a:lstStyle/>
          <a:p>
            <a:pPr algn="ctr"/>
            <a:r>
              <a:rPr lang="en-US" altLang="zh-CN" sz="1900" b="1" dirty="0">
                <a:latin typeface="Arial" panose="020B0604020202020204" pitchFamily="34" charset="0"/>
                <a:cs typeface="Arial" panose="020B0604020202020204" pitchFamily="34" charset="0"/>
              </a:rPr>
              <a:t>Lei Li</a:t>
            </a:r>
            <a:r>
              <a:rPr lang="en-US" altLang="zh-CN" sz="1900" baseline="30000" dirty="0">
                <a:latin typeface="Arial" panose="020B0604020202020204" pitchFamily="34" charset="0"/>
                <a:cs typeface="Arial" panose="020B0604020202020204" pitchFamily="34" charset="0"/>
              </a:rPr>
              <a:t>1</a:t>
            </a:r>
            <a:r>
              <a:rPr lang="en-US" altLang="zh-CN" sz="1900" dirty="0">
                <a:latin typeface="Arial" panose="020B0604020202020204" pitchFamily="34" charset="0"/>
                <a:cs typeface="Arial" panose="020B0604020202020204" pitchFamily="34" charset="0"/>
              </a:rPr>
              <a:t>    </a:t>
            </a:r>
            <a:r>
              <a:rPr lang="en-US" altLang="zh-CN" sz="1900" dirty="0" err="1">
                <a:latin typeface="Arial" panose="020B0604020202020204" pitchFamily="34" charset="0"/>
                <a:cs typeface="Arial" panose="020B0604020202020204" pitchFamily="34" charset="0"/>
              </a:rPr>
              <a:t>Zhe</a:t>
            </a:r>
            <a:r>
              <a:rPr lang="en-US" altLang="zh-CN" sz="1900" dirty="0">
                <a:latin typeface="Arial" panose="020B0604020202020204" pitchFamily="34" charset="0"/>
                <a:cs typeface="Arial" panose="020B0604020202020204" pitchFamily="34" charset="0"/>
              </a:rPr>
              <a:t> Huang</a:t>
            </a:r>
            <a:r>
              <a:rPr lang="en-US" altLang="zh-CN" sz="1900" baseline="30000" dirty="0">
                <a:latin typeface="Arial" panose="020B0604020202020204" pitchFamily="34" charset="0"/>
                <a:cs typeface="Arial" panose="020B0604020202020204" pitchFamily="34" charset="0"/>
              </a:rPr>
              <a:t>2</a:t>
            </a:r>
            <a:r>
              <a:rPr lang="en-US" altLang="zh-CN" sz="1900" dirty="0">
                <a:latin typeface="Arial" panose="020B0604020202020204" pitchFamily="34" charset="0"/>
                <a:cs typeface="Arial" panose="020B0604020202020204" pitchFamily="34" charset="0"/>
              </a:rPr>
              <a:t>    Changqing Zou</a:t>
            </a:r>
            <a:r>
              <a:rPr lang="en-US" altLang="zh-CN" sz="1900" baseline="30000" dirty="0">
                <a:latin typeface="Arial" panose="020B0604020202020204" pitchFamily="34" charset="0"/>
                <a:cs typeface="Arial" panose="020B0604020202020204" pitchFamily="34" charset="0"/>
              </a:rPr>
              <a:t>3,4</a:t>
            </a:r>
            <a:r>
              <a:rPr lang="en-US" altLang="zh-CN" sz="1900" dirty="0">
                <a:latin typeface="Arial" panose="020B0604020202020204" pitchFamily="34" charset="0"/>
                <a:cs typeface="Arial" panose="020B0604020202020204" pitchFamily="34" charset="0"/>
              </a:rPr>
              <a:t>    </a:t>
            </a:r>
            <a:r>
              <a:rPr lang="en-US" altLang="zh-CN" sz="1900" dirty="0" err="1">
                <a:latin typeface="Arial" panose="020B0604020202020204" pitchFamily="34" charset="0"/>
                <a:cs typeface="Arial" panose="020B0604020202020204" pitchFamily="34" charset="0"/>
              </a:rPr>
              <a:t>Chiew</a:t>
            </a:r>
            <a:r>
              <a:rPr lang="en-US" altLang="zh-CN" sz="1900" dirty="0">
                <a:latin typeface="Arial" panose="020B0604020202020204" pitchFamily="34" charset="0"/>
                <a:cs typeface="Arial" panose="020B0604020202020204" pitchFamily="34" charset="0"/>
              </a:rPr>
              <a:t>-Lan Tai</a:t>
            </a:r>
            <a:r>
              <a:rPr lang="en-US" altLang="zh-CN" sz="1900" baseline="30000" dirty="0">
                <a:latin typeface="Arial" panose="020B0604020202020204" pitchFamily="34" charset="0"/>
                <a:cs typeface="Arial" panose="020B0604020202020204" pitchFamily="34" charset="0"/>
              </a:rPr>
              <a:t>1</a:t>
            </a:r>
            <a:r>
              <a:rPr lang="en-US" altLang="zh-CN" sz="1900" dirty="0">
                <a:latin typeface="Arial" panose="020B0604020202020204" pitchFamily="34" charset="0"/>
                <a:cs typeface="Arial" panose="020B0604020202020204" pitchFamily="34" charset="0"/>
              </a:rPr>
              <a:t>    </a:t>
            </a:r>
            <a:r>
              <a:rPr lang="en-US" altLang="zh-CN" sz="1900" dirty="0" err="1">
                <a:latin typeface="Arial" panose="020B0604020202020204" pitchFamily="34" charset="0"/>
                <a:cs typeface="Arial" panose="020B0604020202020204" pitchFamily="34" charset="0"/>
              </a:rPr>
              <a:t>Rynson</a:t>
            </a:r>
            <a:r>
              <a:rPr lang="en-US" altLang="zh-CN" sz="1900" dirty="0">
                <a:latin typeface="Arial" panose="020B0604020202020204" pitchFamily="34" charset="0"/>
                <a:cs typeface="Arial" panose="020B0604020202020204" pitchFamily="34" charset="0"/>
              </a:rPr>
              <a:t> W.H. Lau</a:t>
            </a:r>
            <a:r>
              <a:rPr lang="en-US" altLang="zh-CN" sz="1900" baseline="30000" dirty="0">
                <a:latin typeface="Arial" panose="020B0604020202020204" pitchFamily="34" charset="0"/>
                <a:cs typeface="Arial" panose="020B0604020202020204" pitchFamily="34" charset="0"/>
              </a:rPr>
              <a:t>2</a:t>
            </a:r>
            <a:endParaRPr lang="en-US" altLang="zh-CN" sz="1900" dirty="0">
              <a:latin typeface="Arial" panose="020B0604020202020204" pitchFamily="34" charset="0"/>
              <a:cs typeface="Arial" panose="020B0604020202020204" pitchFamily="34" charset="0"/>
            </a:endParaRPr>
          </a:p>
          <a:p>
            <a:pPr algn="ctr"/>
            <a:r>
              <a:rPr lang="en-US" altLang="zh-CN" sz="1900" dirty="0">
                <a:latin typeface="Arial" panose="020B0604020202020204" pitchFamily="34" charset="0"/>
                <a:cs typeface="Arial" panose="020B0604020202020204" pitchFamily="34" charset="0"/>
              </a:rPr>
              <a:t>Hao (Richard) Zhang</a:t>
            </a:r>
            <a:r>
              <a:rPr lang="en-US" altLang="zh-CN" sz="1900" baseline="30000" dirty="0">
                <a:latin typeface="Arial" panose="020B0604020202020204" pitchFamily="34" charset="0"/>
                <a:cs typeface="Arial" panose="020B0604020202020204" pitchFamily="34" charset="0"/>
              </a:rPr>
              <a:t>3</a:t>
            </a:r>
            <a:r>
              <a:rPr lang="en-US" altLang="zh-CN" sz="1900" dirty="0">
                <a:latin typeface="Arial" panose="020B0604020202020204" pitchFamily="34" charset="0"/>
                <a:cs typeface="Arial" panose="020B0604020202020204" pitchFamily="34" charset="0"/>
              </a:rPr>
              <a:t>    Ping Tan</a:t>
            </a:r>
            <a:r>
              <a:rPr lang="en-US" altLang="zh-CN" sz="1900" baseline="30000" dirty="0">
                <a:latin typeface="Arial" panose="020B0604020202020204" pitchFamily="34" charset="0"/>
                <a:cs typeface="Arial" panose="020B0604020202020204" pitchFamily="34" charset="0"/>
              </a:rPr>
              <a:t>3</a:t>
            </a:r>
            <a:r>
              <a:rPr lang="en-US" altLang="zh-CN" sz="1900" dirty="0">
                <a:latin typeface="Arial" panose="020B0604020202020204" pitchFamily="34" charset="0"/>
                <a:cs typeface="Arial" panose="020B0604020202020204" pitchFamily="34" charset="0"/>
              </a:rPr>
              <a:t>    </a:t>
            </a:r>
            <a:r>
              <a:rPr lang="en-US" altLang="zh-CN" sz="1900" dirty="0" err="1">
                <a:latin typeface="Arial" panose="020B0604020202020204" pitchFamily="34" charset="0"/>
                <a:cs typeface="Arial" panose="020B0604020202020204" pitchFamily="34" charset="0"/>
              </a:rPr>
              <a:t>Hongbo</a:t>
            </a:r>
            <a:r>
              <a:rPr lang="en-US" altLang="zh-CN" sz="1900" dirty="0">
                <a:latin typeface="Arial" panose="020B0604020202020204" pitchFamily="34" charset="0"/>
                <a:cs typeface="Arial" panose="020B0604020202020204" pitchFamily="34" charset="0"/>
              </a:rPr>
              <a:t> Fu</a:t>
            </a:r>
            <a:r>
              <a:rPr lang="en-US" altLang="zh-CN" sz="1900" baseline="30000" dirty="0">
                <a:latin typeface="Arial" panose="020B0604020202020204" pitchFamily="34" charset="0"/>
                <a:cs typeface="Arial" panose="020B0604020202020204" pitchFamily="34" charset="0"/>
              </a:rPr>
              <a:t>2</a:t>
            </a:r>
            <a:endParaRPr lang="zh-CN" altLang="en-US" sz="1900" baseline="30000" dirty="0">
              <a:latin typeface="Arial" panose="020B0604020202020204" pitchFamily="34" charset="0"/>
              <a:cs typeface="Arial" panose="020B0604020202020204" pitchFamily="34" charset="0"/>
            </a:endParaRPr>
          </a:p>
        </p:txBody>
      </p:sp>
      <p:sp>
        <p:nvSpPr>
          <p:cNvPr id="4" name="文本框 3"/>
          <p:cNvSpPr txBox="1"/>
          <p:nvPr/>
        </p:nvSpPr>
        <p:spPr>
          <a:xfrm>
            <a:off x="787626" y="4790635"/>
            <a:ext cx="7611291" cy="1200329"/>
          </a:xfrm>
          <a:prstGeom prst="rect">
            <a:avLst/>
          </a:prstGeom>
          <a:noFill/>
        </p:spPr>
        <p:txBody>
          <a:bodyPr wrap="square" rtlCol="0">
            <a:spAutoFit/>
          </a:bodyPr>
          <a:lstStyle/>
          <a:p>
            <a:pPr algn="ctr"/>
            <a:r>
              <a:rPr lang="en-US" altLang="zh-CN" baseline="30000" dirty="0">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Hong Kong University of Science and Technology</a:t>
            </a:r>
          </a:p>
          <a:p>
            <a:pPr algn="ct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City University of Hong Kong</a:t>
            </a:r>
          </a:p>
          <a:p>
            <a:pPr algn="ctr"/>
            <a:r>
              <a:rPr lang="en-US" altLang="zh-CN" baseline="30000" dirty="0">
                <a:latin typeface="Arial" panose="020B0604020202020204" pitchFamily="34" charset="0"/>
                <a:cs typeface="Arial" panose="020B0604020202020204" pitchFamily="34" charset="0"/>
              </a:rPr>
              <a:t>3</a:t>
            </a:r>
            <a:r>
              <a:rPr lang="en-US" altLang="zh-CN" dirty="0">
                <a:latin typeface="Arial" panose="020B0604020202020204" pitchFamily="34" charset="0"/>
                <a:cs typeface="Arial" panose="020B0604020202020204" pitchFamily="34" charset="0"/>
              </a:rPr>
              <a:t>Simon Fraser University</a:t>
            </a:r>
          </a:p>
          <a:p>
            <a:pPr algn="ctr"/>
            <a:r>
              <a:rPr lang="en-US" altLang="zh-CN" baseline="30000" dirty="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rPr>
              <a:t>Hengyang Normal University</a:t>
            </a:r>
            <a:endParaRPr lang="zh-CN" altLang="en-US" dirty="0">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45282" y="5998490"/>
            <a:ext cx="460033" cy="717697"/>
          </a:xfrm>
          <a:prstGeom prst="rect">
            <a:avLst/>
          </a:prstGeom>
        </p:spPr>
      </p:pic>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18607" y="6095198"/>
            <a:ext cx="605956" cy="583500"/>
          </a:xfrm>
          <a:prstGeom prst="rect">
            <a:avLst/>
          </a:prstGeom>
        </p:spPr>
      </p:pic>
      <p:pic>
        <p:nvPicPr>
          <p:cNvPr id="7" name="图片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37856" y="6170875"/>
            <a:ext cx="894351" cy="447658"/>
          </a:xfrm>
          <a:prstGeom prst="rect">
            <a:avLst/>
          </a:prstGeom>
        </p:spPr>
      </p:pic>
      <p:pic>
        <p:nvPicPr>
          <p:cNvPr id="8" name="图片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40344" y="6079666"/>
            <a:ext cx="574078" cy="571149"/>
          </a:xfrm>
          <a:prstGeom prst="rect">
            <a:avLst/>
          </a:prstGeom>
        </p:spPr>
      </p:pic>
    </p:spTree>
    <p:extLst>
      <p:ext uri="{BB962C8B-B14F-4D97-AF65-F5344CB8AC3E}">
        <p14:creationId xmlns:p14="http://schemas.microsoft.com/office/powerpoint/2010/main" val="3860702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Structure matching cost:</a:t>
            </a:r>
          </a:p>
          <a:p>
            <a:pPr marL="457200" lvl="1" indent="0">
              <a:buNone/>
            </a:pPr>
            <a:r>
              <a:rPr lang="en-US" altLang="zh-CN" dirty="0">
                <a:solidFill>
                  <a:schemeClr val="bg1">
                    <a:lumMod val="85000"/>
                  </a:schemeClr>
                </a:solidFill>
              </a:rPr>
              <a:t>1) Find correspondences</a:t>
            </a:r>
            <a:r>
              <a:rPr lang="en-US" altLang="zh-CN" dirty="0"/>
              <a:t>           2) Evaluate structure similarity</a:t>
            </a:r>
          </a:p>
        </p:txBody>
      </p:sp>
      <p:sp>
        <p:nvSpPr>
          <p:cNvPr id="3" name="标题 2"/>
          <p:cNvSpPr>
            <a:spLocks noGrp="1"/>
          </p:cNvSpPr>
          <p:nvPr>
            <p:ph type="title"/>
          </p:nvPr>
        </p:nvSpPr>
        <p:spPr/>
        <p:txBody>
          <a:bodyPr/>
          <a:lstStyle/>
          <a:p>
            <a:r>
              <a:rPr lang="en-US" altLang="zh-CN" dirty="0"/>
              <a:t>Model retrieval</a:t>
            </a:r>
          </a:p>
        </p:txBody>
      </p:sp>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3506" y="1597013"/>
            <a:ext cx="1372933" cy="415247"/>
          </a:xfrm>
          <a:prstGeom prst="rect">
            <a:avLst/>
          </a:prstGeom>
        </p:spPr>
      </p:pic>
      <p:sp>
        <p:nvSpPr>
          <p:cNvPr id="5" name="文本框 4"/>
          <p:cNvSpPr txBox="1"/>
          <p:nvPr/>
        </p:nvSpPr>
        <p:spPr>
          <a:xfrm>
            <a:off x="1132341" y="2561033"/>
            <a:ext cx="2324675"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Relative</a:t>
            </a:r>
            <a:r>
              <a:rPr lang="en-US" altLang="zh-CN" dirty="0">
                <a:latin typeface="Arial" panose="020B0604020202020204" pitchFamily="34" charset="0"/>
                <a:cs typeface="Arial" panose="020B0604020202020204" pitchFamily="34" charset="0"/>
              </a:rPr>
              <a:t> position:</a:t>
            </a:r>
            <a:endParaRPr lang="zh-CN" altLang="en-US" dirty="0">
              <a:latin typeface="Arial" panose="020B0604020202020204" pitchFamily="34" charset="0"/>
              <a:cs typeface="Arial" panose="020B0604020202020204" pitchFamily="34" charset="0"/>
            </a:endParaRPr>
          </a:p>
        </p:txBody>
      </p:sp>
      <p:grpSp>
        <p:nvGrpSpPr>
          <p:cNvPr id="138" name="组合 137"/>
          <p:cNvGrpSpPr/>
          <p:nvPr/>
        </p:nvGrpSpPr>
        <p:grpSpPr>
          <a:xfrm>
            <a:off x="1976918" y="4183854"/>
            <a:ext cx="4713236" cy="2706954"/>
            <a:chOff x="1286427" y="1750743"/>
            <a:chExt cx="7624749" cy="4379124"/>
          </a:xfrm>
        </p:grpSpPr>
        <p:sp>
          <p:nvSpPr>
            <p:cNvPr id="139" name="AutoShape 42"/>
            <p:cNvSpPr>
              <a:spLocks noChangeAspect="1" noChangeArrowheads="1" noTextEdit="1"/>
            </p:cNvSpPr>
            <p:nvPr/>
          </p:nvSpPr>
          <p:spPr bwMode="auto">
            <a:xfrm>
              <a:off x="1286427" y="1817314"/>
              <a:ext cx="7180366" cy="431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4"/>
            <p:cNvSpPr>
              <a:spLocks/>
            </p:cNvSpPr>
            <p:nvPr/>
          </p:nvSpPr>
          <p:spPr bwMode="auto">
            <a:xfrm>
              <a:off x="1923238" y="1771827"/>
              <a:ext cx="2345802" cy="1093842"/>
            </a:xfrm>
            <a:custGeom>
              <a:avLst/>
              <a:gdLst>
                <a:gd name="T0" fmla="*/ 148 w 151"/>
                <a:gd name="T1" fmla="*/ 48 h 70"/>
                <a:gd name="T2" fmla="*/ 70 w 151"/>
                <a:gd name="T3" fmla="*/ 62 h 70"/>
                <a:gd name="T4" fmla="*/ 2 w 151"/>
                <a:gd name="T5" fmla="*/ 22 h 70"/>
                <a:gd name="T6" fmla="*/ 80 w 151"/>
                <a:gd name="T7" fmla="*/ 7 h 70"/>
                <a:gd name="T8" fmla="*/ 148 w 151"/>
                <a:gd name="T9" fmla="*/ 48 h 70"/>
              </a:gdLst>
              <a:ahLst/>
              <a:cxnLst>
                <a:cxn ang="0">
                  <a:pos x="T0" y="T1"/>
                </a:cxn>
                <a:cxn ang="0">
                  <a:pos x="T2" y="T3"/>
                </a:cxn>
                <a:cxn ang="0">
                  <a:pos x="T4" y="T5"/>
                </a:cxn>
                <a:cxn ang="0">
                  <a:pos x="T6" y="T7"/>
                </a:cxn>
                <a:cxn ang="0">
                  <a:pos x="T8" y="T9"/>
                </a:cxn>
              </a:cxnLst>
              <a:rect l="0" t="0" r="r" b="b"/>
              <a:pathLst>
                <a:path w="151" h="70">
                  <a:moveTo>
                    <a:pt x="148" y="48"/>
                  </a:moveTo>
                  <a:cubicBezTo>
                    <a:pt x="145" y="63"/>
                    <a:pt x="110" y="70"/>
                    <a:pt x="70" y="62"/>
                  </a:cubicBezTo>
                  <a:cubicBezTo>
                    <a:pt x="30" y="55"/>
                    <a:pt x="0" y="37"/>
                    <a:pt x="2" y="22"/>
                  </a:cubicBezTo>
                  <a:cubicBezTo>
                    <a:pt x="5" y="6"/>
                    <a:pt x="40" y="0"/>
                    <a:pt x="80" y="7"/>
                  </a:cubicBezTo>
                  <a:cubicBezTo>
                    <a:pt x="120" y="14"/>
                    <a:pt x="151" y="32"/>
                    <a:pt x="148" y="48"/>
                  </a:cubicBezTo>
                  <a:close/>
                </a:path>
              </a:pathLst>
            </a:custGeom>
            <a:noFill/>
            <a:ln w="33338" cap="flat">
              <a:solidFill>
                <a:srgbClr val="036E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5"/>
            <p:cNvSpPr>
              <a:spLocks/>
            </p:cNvSpPr>
            <p:nvPr/>
          </p:nvSpPr>
          <p:spPr bwMode="auto">
            <a:xfrm>
              <a:off x="1379565" y="3396346"/>
              <a:ext cx="2438942" cy="1327773"/>
            </a:xfrm>
            <a:custGeom>
              <a:avLst/>
              <a:gdLst>
                <a:gd name="T0" fmla="*/ 153 w 157"/>
                <a:gd name="T1" fmla="*/ 56 h 85"/>
                <a:gd name="T2" fmla="*/ 72 w 157"/>
                <a:gd name="T3" fmla="*/ 78 h 85"/>
                <a:gd name="T4" fmla="*/ 4 w 157"/>
                <a:gd name="T5" fmla="*/ 29 h 85"/>
                <a:gd name="T6" fmla="*/ 85 w 157"/>
                <a:gd name="T7" fmla="*/ 7 h 85"/>
                <a:gd name="T8" fmla="*/ 153 w 157"/>
                <a:gd name="T9" fmla="*/ 56 h 85"/>
              </a:gdLst>
              <a:ahLst/>
              <a:cxnLst>
                <a:cxn ang="0">
                  <a:pos x="T0" y="T1"/>
                </a:cxn>
                <a:cxn ang="0">
                  <a:pos x="T2" y="T3"/>
                </a:cxn>
                <a:cxn ang="0">
                  <a:pos x="T4" y="T5"/>
                </a:cxn>
                <a:cxn ang="0">
                  <a:pos x="T6" y="T7"/>
                </a:cxn>
                <a:cxn ang="0">
                  <a:pos x="T8" y="T9"/>
                </a:cxn>
              </a:cxnLst>
              <a:rect l="0" t="0" r="r" b="b"/>
              <a:pathLst>
                <a:path w="157" h="85">
                  <a:moveTo>
                    <a:pt x="153" y="56"/>
                  </a:moveTo>
                  <a:cubicBezTo>
                    <a:pt x="150" y="75"/>
                    <a:pt x="114" y="85"/>
                    <a:pt x="72" y="78"/>
                  </a:cubicBezTo>
                  <a:cubicBezTo>
                    <a:pt x="31" y="71"/>
                    <a:pt x="0" y="49"/>
                    <a:pt x="4" y="29"/>
                  </a:cubicBezTo>
                  <a:cubicBezTo>
                    <a:pt x="7" y="10"/>
                    <a:pt x="44" y="0"/>
                    <a:pt x="85" y="7"/>
                  </a:cubicBezTo>
                  <a:cubicBezTo>
                    <a:pt x="126" y="15"/>
                    <a:pt x="157" y="36"/>
                    <a:pt x="153" y="56"/>
                  </a:cubicBezTo>
                  <a:close/>
                </a:path>
              </a:pathLst>
            </a:custGeom>
            <a:noFill/>
            <a:ln w="33338" cap="flat">
              <a:solidFill>
                <a:srgbClr val="036E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6"/>
            <p:cNvSpPr>
              <a:spLocks/>
            </p:cNvSpPr>
            <p:nvPr/>
          </p:nvSpPr>
          <p:spPr bwMode="auto">
            <a:xfrm>
              <a:off x="2343446" y="2521272"/>
              <a:ext cx="279416" cy="1093842"/>
            </a:xfrm>
            <a:custGeom>
              <a:avLst/>
              <a:gdLst>
                <a:gd name="T0" fmla="*/ 4 w 18"/>
                <a:gd name="T1" fmla="*/ 70 h 70"/>
                <a:gd name="T2" fmla="*/ 3 w 18"/>
                <a:gd name="T3" fmla="*/ 34 h 70"/>
                <a:gd name="T4" fmla="*/ 14 w 18"/>
                <a:gd name="T5" fmla="*/ 1 h 70"/>
                <a:gd name="T6" fmla="*/ 16 w 18"/>
                <a:gd name="T7" fmla="*/ 36 h 70"/>
                <a:gd name="T8" fmla="*/ 4 w 18"/>
                <a:gd name="T9" fmla="*/ 70 h 70"/>
              </a:gdLst>
              <a:ahLst/>
              <a:cxnLst>
                <a:cxn ang="0">
                  <a:pos x="T0" y="T1"/>
                </a:cxn>
                <a:cxn ang="0">
                  <a:pos x="T2" y="T3"/>
                </a:cxn>
                <a:cxn ang="0">
                  <a:pos x="T4" y="T5"/>
                </a:cxn>
                <a:cxn ang="0">
                  <a:pos x="T6" y="T7"/>
                </a:cxn>
                <a:cxn ang="0">
                  <a:pos x="T8" y="T9"/>
                </a:cxn>
              </a:cxnLst>
              <a:rect l="0" t="0" r="r" b="b"/>
              <a:pathLst>
                <a:path w="18" h="70">
                  <a:moveTo>
                    <a:pt x="4" y="70"/>
                  </a:moveTo>
                  <a:cubicBezTo>
                    <a:pt x="0" y="69"/>
                    <a:pt x="0" y="53"/>
                    <a:pt x="3" y="34"/>
                  </a:cubicBezTo>
                  <a:cubicBezTo>
                    <a:pt x="5" y="15"/>
                    <a:pt x="11" y="0"/>
                    <a:pt x="14" y="1"/>
                  </a:cubicBezTo>
                  <a:cubicBezTo>
                    <a:pt x="18" y="1"/>
                    <a:pt x="18" y="17"/>
                    <a:pt x="16" y="36"/>
                  </a:cubicBezTo>
                  <a:cubicBezTo>
                    <a:pt x="13" y="55"/>
                    <a:pt x="8" y="70"/>
                    <a:pt x="4" y="70"/>
                  </a:cubicBezTo>
                  <a:close/>
                </a:path>
              </a:pathLst>
            </a:custGeom>
            <a:noFill/>
            <a:ln w="33338" cap="flat">
              <a:solidFill>
                <a:srgbClr val="036E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7"/>
            <p:cNvSpPr>
              <a:spLocks/>
            </p:cNvSpPr>
            <p:nvPr/>
          </p:nvSpPr>
          <p:spPr bwMode="auto">
            <a:xfrm>
              <a:off x="3118883" y="2724879"/>
              <a:ext cx="281583" cy="1076514"/>
            </a:xfrm>
            <a:custGeom>
              <a:avLst/>
              <a:gdLst>
                <a:gd name="T0" fmla="*/ 4 w 18"/>
                <a:gd name="T1" fmla="*/ 69 h 69"/>
                <a:gd name="T2" fmla="*/ 3 w 18"/>
                <a:gd name="T3" fmla="*/ 34 h 69"/>
                <a:gd name="T4" fmla="*/ 14 w 18"/>
                <a:gd name="T5" fmla="*/ 0 h 69"/>
                <a:gd name="T6" fmla="*/ 15 w 18"/>
                <a:gd name="T7" fmla="*/ 35 h 69"/>
                <a:gd name="T8" fmla="*/ 4 w 18"/>
                <a:gd name="T9" fmla="*/ 69 h 69"/>
              </a:gdLst>
              <a:ahLst/>
              <a:cxnLst>
                <a:cxn ang="0">
                  <a:pos x="T0" y="T1"/>
                </a:cxn>
                <a:cxn ang="0">
                  <a:pos x="T2" y="T3"/>
                </a:cxn>
                <a:cxn ang="0">
                  <a:pos x="T4" y="T5"/>
                </a:cxn>
                <a:cxn ang="0">
                  <a:pos x="T6" y="T7"/>
                </a:cxn>
                <a:cxn ang="0">
                  <a:pos x="T8" y="T9"/>
                </a:cxn>
              </a:cxnLst>
              <a:rect l="0" t="0" r="r" b="b"/>
              <a:pathLst>
                <a:path w="18" h="69">
                  <a:moveTo>
                    <a:pt x="4" y="69"/>
                  </a:moveTo>
                  <a:cubicBezTo>
                    <a:pt x="1" y="68"/>
                    <a:pt x="0" y="53"/>
                    <a:pt x="3" y="34"/>
                  </a:cubicBezTo>
                  <a:cubicBezTo>
                    <a:pt x="6" y="15"/>
                    <a:pt x="11" y="0"/>
                    <a:pt x="14" y="0"/>
                  </a:cubicBezTo>
                  <a:cubicBezTo>
                    <a:pt x="17" y="1"/>
                    <a:pt x="18" y="17"/>
                    <a:pt x="15" y="35"/>
                  </a:cubicBezTo>
                  <a:cubicBezTo>
                    <a:pt x="12" y="54"/>
                    <a:pt x="7" y="69"/>
                    <a:pt x="4" y="69"/>
                  </a:cubicBezTo>
                  <a:close/>
                </a:path>
              </a:pathLst>
            </a:custGeom>
            <a:noFill/>
            <a:ln w="33338" cap="flat">
              <a:solidFill>
                <a:srgbClr val="036E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8"/>
            <p:cNvSpPr>
              <a:spLocks/>
            </p:cNvSpPr>
            <p:nvPr/>
          </p:nvSpPr>
          <p:spPr bwMode="auto">
            <a:xfrm>
              <a:off x="1301588" y="4238928"/>
              <a:ext cx="249092" cy="1345101"/>
            </a:xfrm>
            <a:custGeom>
              <a:avLst/>
              <a:gdLst>
                <a:gd name="T0" fmla="*/ 7 w 16"/>
                <a:gd name="T1" fmla="*/ 86 h 86"/>
                <a:gd name="T2" fmla="*/ 0 w 16"/>
                <a:gd name="T3" fmla="*/ 43 h 86"/>
                <a:gd name="T4" fmla="*/ 8 w 16"/>
                <a:gd name="T5" fmla="*/ 0 h 86"/>
                <a:gd name="T6" fmla="*/ 16 w 16"/>
                <a:gd name="T7" fmla="*/ 43 h 86"/>
                <a:gd name="T8" fmla="*/ 7 w 16"/>
                <a:gd name="T9" fmla="*/ 86 h 86"/>
              </a:gdLst>
              <a:ahLst/>
              <a:cxnLst>
                <a:cxn ang="0">
                  <a:pos x="T0" y="T1"/>
                </a:cxn>
                <a:cxn ang="0">
                  <a:pos x="T2" y="T3"/>
                </a:cxn>
                <a:cxn ang="0">
                  <a:pos x="T4" y="T5"/>
                </a:cxn>
                <a:cxn ang="0">
                  <a:pos x="T6" y="T7"/>
                </a:cxn>
                <a:cxn ang="0">
                  <a:pos x="T8" y="T9"/>
                </a:cxn>
              </a:cxnLst>
              <a:rect l="0" t="0" r="r" b="b"/>
              <a:pathLst>
                <a:path w="16" h="86">
                  <a:moveTo>
                    <a:pt x="7" y="86"/>
                  </a:moveTo>
                  <a:cubicBezTo>
                    <a:pt x="3" y="86"/>
                    <a:pt x="0" y="67"/>
                    <a:pt x="0" y="43"/>
                  </a:cubicBezTo>
                  <a:cubicBezTo>
                    <a:pt x="0" y="19"/>
                    <a:pt x="4" y="0"/>
                    <a:pt x="8" y="0"/>
                  </a:cubicBezTo>
                  <a:cubicBezTo>
                    <a:pt x="13" y="0"/>
                    <a:pt x="16" y="19"/>
                    <a:pt x="16" y="43"/>
                  </a:cubicBezTo>
                  <a:cubicBezTo>
                    <a:pt x="15" y="67"/>
                    <a:pt x="12" y="86"/>
                    <a:pt x="7" y="86"/>
                  </a:cubicBezTo>
                  <a:close/>
                </a:path>
              </a:pathLst>
            </a:custGeom>
            <a:noFill/>
            <a:ln w="33338" cap="flat">
              <a:solidFill>
                <a:srgbClr val="036E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9"/>
            <p:cNvSpPr>
              <a:spLocks/>
            </p:cNvSpPr>
            <p:nvPr/>
          </p:nvSpPr>
          <p:spPr bwMode="auto">
            <a:xfrm>
              <a:off x="1830098" y="3411507"/>
              <a:ext cx="249092" cy="1264958"/>
            </a:xfrm>
            <a:custGeom>
              <a:avLst/>
              <a:gdLst>
                <a:gd name="T0" fmla="*/ 8 w 16"/>
                <a:gd name="T1" fmla="*/ 81 h 81"/>
                <a:gd name="T2" fmla="*/ 0 w 16"/>
                <a:gd name="T3" fmla="*/ 41 h 81"/>
                <a:gd name="T4" fmla="*/ 8 w 16"/>
                <a:gd name="T5" fmla="*/ 0 h 81"/>
                <a:gd name="T6" fmla="*/ 16 w 16"/>
                <a:gd name="T7" fmla="*/ 40 h 81"/>
                <a:gd name="T8" fmla="*/ 8 w 16"/>
                <a:gd name="T9" fmla="*/ 81 h 81"/>
              </a:gdLst>
              <a:ahLst/>
              <a:cxnLst>
                <a:cxn ang="0">
                  <a:pos x="T0" y="T1"/>
                </a:cxn>
                <a:cxn ang="0">
                  <a:pos x="T2" y="T3"/>
                </a:cxn>
                <a:cxn ang="0">
                  <a:pos x="T4" y="T5"/>
                </a:cxn>
                <a:cxn ang="0">
                  <a:pos x="T6" y="T7"/>
                </a:cxn>
                <a:cxn ang="0">
                  <a:pos x="T8" y="T9"/>
                </a:cxn>
              </a:cxnLst>
              <a:rect l="0" t="0" r="r" b="b"/>
              <a:pathLst>
                <a:path w="16" h="81">
                  <a:moveTo>
                    <a:pt x="8" y="81"/>
                  </a:moveTo>
                  <a:cubicBezTo>
                    <a:pt x="4" y="81"/>
                    <a:pt x="1" y="63"/>
                    <a:pt x="0" y="41"/>
                  </a:cubicBezTo>
                  <a:cubicBezTo>
                    <a:pt x="0" y="18"/>
                    <a:pt x="3" y="0"/>
                    <a:pt x="8" y="0"/>
                  </a:cubicBezTo>
                  <a:cubicBezTo>
                    <a:pt x="12" y="0"/>
                    <a:pt x="16" y="18"/>
                    <a:pt x="16" y="40"/>
                  </a:cubicBezTo>
                  <a:cubicBezTo>
                    <a:pt x="16" y="63"/>
                    <a:pt x="13" y="81"/>
                    <a:pt x="8" y="81"/>
                  </a:cubicBezTo>
                  <a:close/>
                </a:path>
              </a:pathLst>
            </a:custGeom>
            <a:noFill/>
            <a:ln w="33338" cap="flat">
              <a:solidFill>
                <a:srgbClr val="036E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0"/>
            <p:cNvSpPr>
              <a:spLocks/>
            </p:cNvSpPr>
            <p:nvPr/>
          </p:nvSpPr>
          <p:spPr bwMode="auto">
            <a:xfrm>
              <a:off x="3632229" y="3864207"/>
              <a:ext cx="264255" cy="1282286"/>
            </a:xfrm>
            <a:custGeom>
              <a:avLst/>
              <a:gdLst>
                <a:gd name="T0" fmla="*/ 6 w 17"/>
                <a:gd name="T1" fmla="*/ 81 h 82"/>
                <a:gd name="T2" fmla="*/ 1 w 17"/>
                <a:gd name="T3" fmla="*/ 40 h 82"/>
                <a:gd name="T4" fmla="*/ 10 w 17"/>
                <a:gd name="T5" fmla="*/ 0 h 82"/>
                <a:gd name="T6" fmla="*/ 16 w 17"/>
                <a:gd name="T7" fmla="*/ 41 h 82"/>
                <a:gd name="T8" fmla="*/ 6 w 17"/>
                <a:gd name="T9" fmla="*/ 81 h 82"/>
              </a:gdLst>
              <a:ahLst/>
              <a:cxnLst>
                <a:cxn ang="0">
                  <a:pos x="T0" y="T1"/>
                </a:cxn>
                <a:cxn ang="0">
                  <a:pos x="T2" y="T3"/>
                </a:cxn>
                <a:cxn ang="0">
                  <a:pos x="T4" y="T5"/>
                </a:cxn>
                <a:cxn ang="0">
                  <a:pos x="T6" y="T7"/>
                </a:cxn>
                <a:cxn ang="0">
                  <a:pos x="T8" y="T9"/>
                </a:cxn>
              </a:cxnLst>
              <a:rect l="0" t="0" r="r" b="b"/>
              <a:pathLst>
                <a:path w="17" h="82">
                  <a:moveTo>
                    <a:pt x="6" y="81"/>
                  </a:moveTo>
                  <a:cubicBezTo>
                    <a:pt x="2" y="81"/>
                    <a:pt x="0" y="63"/>
                    <a:pt x="1" y="40"/>
                  </a:cubicBezTo>
                  <a:cubicBezTo>
                    <a:pt x="2" y="18"/>
                    <a:pt x="6" y="0"/>
                    <a:pt x="10" y="0"/>
                  </a:cubicBezTo>
                  <a:cubicBezTo>
                    <a:pt x="15" y="0"/>
                    <a:pt x="17" y="19"/>
                    <a:pt x="16" y="41"/>
                  </a:cubicBezTo>
                  <a:cubicBezTo>
                    <a:pt x="15" y="64"/>
                    <a:pt x="11" y="82"/>
                    <a:pt x="6" y="81"/>
                  </a:cubicBezTo>
                  <a:close/>
                </a:path>
              </a:pathLst>
            </a:custGeom>
            <a:noFill/>
            <a:ln w="33338" cap="flat">
              <a:solidFill>
                <a:srgbClr val="036E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1"/>
            <p:cNvSpPr>
              <a:spLocks/>
            </p:cNvSpPr>
            <p:nvPr/>
          </p:nvSpPr>
          <p:spPr bwMode="auto">
            <a:xfrm>
              <a:off x="3118883" y="4676465"/>
              <a:ext cx="327069" cy="1312610"/>
            </a:xfrm>
            <a:custGeom>
              <a:avLst/>
              <a:gdLst>
                <a:gd name="T0" fmla="*/ 9 w 21"/>
                <a:gd name="T1" fmla="*/ 84 h 84"/>
                <a:gd name="T2" fmla="*/ 0 w 21"/>
                <a:gd name="T3" fmla="*/ 41 h 84"/>
                <a:gd name="T4" fmla="*/ 11 w 21"/>
                <a:gd name="T5" fmla="*/ 0 h 84"/>
                <a:gd name="T6" fmla="*/ 20 w 21"/>
                <a:gd name="T7" fmla="*/ 42 h 84"/>
                <a:gd name="T8" fmla="*/ 9 w 21"/>
                <a:gd name="T9" fmla="*/ 84 h 84"/>
              </a:gdLst>
              <a:ahLst/>
              <a:cxnLst>
                <a:cxn ang="0">
                  <a:pos x="T0" y="T1"/>
                </a:cxn>
                <a:cxn ang="0">
                  <a:pos x="T2" y="T3"/>
                </a:cxn>
                <a:cxn ang="0">
                  <a:pos x="T4" y="T5"/>
                </a:cxn>
                <a:cxn ang="0">
                  <a:pos x="T6" y="T7"/>
                </a:cxn>
                <a:cxn ang="0">
                  <a:pos x="T8" y="T9"/>
                </a:cxn>
              </a:cxnLst>
              <a:rect l="0" t="0" r="r" b="b"/>
              <a:pathLst>
                <a:path w="21" h="84">
                  <a:moveTo>
                    <a:pt x="9" y="84"/>
                  </a:moveTo>
                  <a:cubicBezTo>
                    <a:pt x="4" y="83"/>
                    <a:pt x="0" y="65"/>
                    <a:pt x="0" y="41"/>
                  </a:cubicBezTo>
                  <a:cubicBezTo>
                    <a:pt x="0" y="18"/>
                    <a:pt x="5" y="0"/>
                    <a:pt x="11" y="0"/>
                  </a:cubicBezTo>
                  <a:cubicBezTo>
                    <a:pt x="16" y="0"/>
                    <a:pt x="21" y="19"/>
                    <a:pt x="20" y="42"/>
                  </a:cubicBezTo>
                  <a:cubicBezTo>
                    <a:pt x="20" y="65"/>
                    <a:pt x="15" y="84"/>
                    <a:pt x="9" y="84"/>
                  </a:cubicBezTo>
                  <a:close/>
                </a:path>
              </a:pathLst>
            </a:custGeom>
            <a:noFill/>
            <a:ln w="33338" cap="flat">
              <a:solidFill>
                <a:srgbClr val="036E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Rectangle 52"/>
            <p:cNvSpPr>
              <a:spLocks noChangeArrowheads="1"/>
            </p:cNvSpPr>
            <p:nvPr/>
          </p:nvSpPr>
          <p:spPr bwMode="auto">
            <a:xfrm>
              <a:off x="3043071" y="2270014"/>
              <a:ext cx="93138" cy="95305"/>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Rectangle 53"/>
            <p:cNvSpPr>
              <a:spLocks noChangeArrowheads="1"/>
            </p:cNvSpPr>
            <p:nvPr/>
          </p:nvSpPr>
          <p:spPr bwMode="auto">
            <a:xfrm>
              <a:off x="3212021" y="3225229"/>
              <a:ext cx="95305" cy="93140"/>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Rectangle 54"/>
            <p:cNvSpPr>
              <a:spLocks noChangeArrowheads="1"/>
            </p:cNvSpPr>
            <p:nvPr/>
          </p:nvSpPr>
          <p:spPr bwMode="auto">
            <a:xfrm>
              <a:off x="2436585" y="3021623"/>
              <a:ext cx="93138" cy="93140"/>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Rectangle 55"/>
            <p:cNvSpPr>
              <a:spLocks noChangeArrowheads="1"/>
            </p:cNvSpPr>
            <p:nvPr/>
          </p:nvSpPr>
          <p:spPr bwMode="auto">
            <a:xfrm>
              <a:off x="2607701" y="4020160"/>
              <a:ext cx="93138" cy="95305"/>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Rectangle 56"/>
            <p:cNvSpPr>
              <a:spLocks noChangeArrowheads="1"/>
            </p:cNvSpPr>
            <p:nvPr/>
          </p:nvSpPr>
          <p:spPr bwMode="auto">
            <a:xfrm>
              <a:off x="3710206" y="4457697"/>
              <a:ext cx="93138" cy="95305"/>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Rectangle 57"/>
            <p:cNvSpPr>
              <a:spLocks noChangeArrowheads="1"/>
            </p:cNvSpPr>
            <p:nvPr/>
          </p:nvSpPr>
          <p:spPr bwMode="auto">
            <a:xfrm>
              <a:off x="3229349" y="5287283"/>
              <a:ext cx="93138" cy="93140"/>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Rectangle 58"/>
            <p:cNvSpPr>
              <a:spLocks noChangeArrowheads="1"/>
            </p:cNvSpPr>
            <p:nvPr/>
          </p:nvSpPr>
          <p:spPr bwMode="auto">
            <a:xfrm>
              <a:off x="1908075" y="3989836"/>
              <a:ext cx="93138" cy="93140"/>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Rectangle 59"/>
            <p:cNvSpPr>
              <a:spLocks noChangeArrowheads="1"/>
            </p:cNvSpPr>
            <p:nvPr/>
          </p:nvSpPr>
          <p:spPr bwMode="auto">
            <a:xfrm>
              <a:off x="1379565" y="4912562"/>
              <a:ext cx="93138" cy="93140"/>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Oval 60"/>
            <p:cNvSpPr>
              <a:spLocks noChangeArrowheads="1"/>
            </p:cNvSpPr>
            <p:nvPr/>
          </p:nvSpPr>
          <p:spPr bwMode="auto">
            <a:xfrm>
              <a:off x="6985582" y="1750743"/>
              <a:ext cx="1925594" cy="764607"/>
            </a:xfrm>
            <a:prstGeom prst="ellipse">
              <a:avLst/>
            </a:prstGeom>
            <a:noFill/>
            <a:ln w="33338" cap="flat">
              <a:solidFill>
                <a:srgbClr val="F398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Oval 61"/>
            <p:cNvSpPr>
              <a:spLocks noChangeArrowheads="1"/>
            </p:cNvSpPr>
            <p:nvPr/>
          </p:nvSpPr>
          <p:spPr bwMode="auto">
            <a:xfrm>
              <a:off x="6363932" y="3609191"/>
              <a:ext cx="2360965" cy="781935"/>
            </a:xfrm>
            <a:prstGeom prst="ellipse">
              <a:avLst/>
            </a:prstGeom>
            <a:noFill/>
            <a:ln w="33338" cap="flat">
              <a:solidFill>
                <a:srgbClr val="F398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2"/>
            <p:cNvSpPr>
              <a:spLocks/>
            </p:cNvSpPr>
            <p:nvPr/>
          </p:nvSpPr>
          <p:spPr bwMode="auto">
            <a:xfrm>
              <a:off x="6985582" y="2374558"/>
              <a:ext cx="357393" cy="1282286"/>
            </a:xfrm>
            <a:custGeom>
              <a:avLst/>
              <a:gdLst>
                <a:gd name="T0" fmla="*/ 6 w 23"/>
                <a:gd name="T1" fmla="*/ 81 h 82"/>
                <a:gd name="T2" fmla="*/ 3 w 23"/>
                <a:gd name="T3" fmla="*/ 40 h 82"/>
                <a:gd name="T4" fmla="*/ 17 w 23"/>
                <a:gd name="T5" fmla="*/ 0 h 82"/>
                <a:gd name="T6" fmla="*/ 20 w 23"/>
                <a:gd name="T7" fmla="*/ 42 h 82"/>
                <a:gd name="T8" fmla="*/ 6 w 23"/>
                <a:gd name="T9" fmla="*/ 81 h 82"/>
              </a:gdLst>
              <a:ahLst/>
              <a:cxnLst>
                <a:cxn ang="0">
                  <a:pos x="T0" y="T1"/>
                </a:cxn>
                <a:cxn ang="0">
                  <a:pos x="T2" y="T3"/>
                </a:cxn>
                <a:cxn ang="0">
                  <a:pos x="T4" y="T5"/>
                </a:cxn>
                <a:cxn ang="0">
                  <a:pos x="T6" y="T7"/>
                </a:cxn>
                <a:cxn ang="0">
                  <a:pos x="T8" y="T9"/>
                </a:cxn>
              </a:cxnLst>
              <a:rect l="0" t="0" r="r" b="b"/>
              <a:pathLst>
                <a:path w="23" h="82">
                  <a:moveTo>
                    <a:pt x="6" y="81"/>
                  </a:moveTo>
                  <a:cubicBezTo>
                    <a:pt x="2" y="81"/>
                    <a:pt x="0" y="62"/>
                    <a:pt x="3" y="40"/>
                  </a:cubicBezTo>
                  <a:cubicBezTo>
                    <a:pt x="6" y="17"/>
                    <a:pt x="12" y="0"/>
                    <a:pt x="17" y="0"/>
                  </a:cubicBezTo>
                  <a:cubicBezTo>
                    <a:pt x="21" y="1"/>
                    <a:pt x="23" y="20"/>
                    <a:pt x="20" y="42"/>
                  </a:cubicBezTo>
                  <a:cubicBezTo>
                    <a:pt x="17" y="64"/>
                    <a:pt x="11" y="82"/>
                    <a:pt x="6" y="81"/>
                  </a:cubicBezTo>
                  <a:close/>
                </a:path>
              </a:pathLst>
            </a:custGeom>
            <a:noFill/>
            <a:ln w="33338" cap="flat">
              <a:solidFill>
                <a:srgbClr val="F398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3"/>
            <p:cNvSpPr>
              <a:spLocks/>
            </p:cNvSpPr>
            <p:nvPr/>
          </p:nvSpPr>
          <p:spPr bwMode="auto">
            <a:xfrm>
              <a:off x="7420952" y="2485026"/>
              <a:ext cx="309741" cy="1139328"/>
            </a:xfrm>
            <a:custGeom>
              <a:avLst/>
              <a:gdLst>
                <a:gd name="T0" fmla="*/ 7 w 20"/>
                <a:gd name="T1" fmla="*/ 73 h 73"/>
                <a:gd name="T2" fmla="*/ 2 w 20"/>
                <a:gd name="T3" fmla="*/ 36 h 73"/>
                <a:gd name="T4" fmla="*/ 13 w 20"/>
                <a:gd name="T5" fmla="*/ 0 h 73"/>
                <a:gd name="T6" fmla="*/ 19 w 20"/>
                <a:gd name="T7" fmla="*/ 37 h 73"/>
                <a:gd name="T8" fmla="*/ 7 w 20"/>
                <a:gd name="T9" fmla="*/ 73 h 73"/>
              </a:gdLst>
              <a:ahLst/>
              <a:cxnLst>
                <a:cxn ang="0">
                  <a:pos x="T0" y="T1"/>
                </a:cxn>
                <a:cxn ang="0">
                  <a:pos x="T2" y="T3"/>
                </a:cxn>
                <a:cxn ang="0">
                  <a:pos x="T4" y="T5"/>
                </a:cxn>
                <a:cxn ang="0">
                  <a:pos x="T6" y="T7"/>
                </a:cxn>
                <a:cxn ang="0">
                  <a:pos x="T8" y="T9"/>
                </a:cxn>
              </a:cxnLst>
              <a:rect l="0" t="0" r="r" b="b"/>
              <a:pathLst>
                <a:path w="20" h="73">
                  <a:moveTo>
                    <a:pt x="7" y="73"/>
                  </a:moveTo>
                  <a:cubicBezTo>
                    <a:pt x="3" y="73"/>
                    <a:pt x="0" y="56"/>
                    <a:pt x="2" y="36"/>
                  </a:cubicBezTo>
                  <a:cubicBezTo>
                    <a:pt x="3" y="16"/>
                    <a:pt x="9" y="0"/>
                    <a:pt x="13" y="0"/>
                  </a:cubicBezTo>
                  <a:cubicBezTo>
                    <a:pt x="18" y="0"/>
                    <a:pt x="20" y="17"/>
                    <a:pt x="19" y="37"/>
                  </a:cubicBezTo>
                  <a:cubicBezTo>
                    <a:pt x="17" y="57"/>
                    <a:pt x="12" y="73"/>
                    <a:pt x="7" y="73"/>
                  </a:cubicBezTo>
                  <a:close/>
                </a:path>
              </a:pathLst>
            </a:custGeom>
            <a:noFill/>
            <a:ln w="33338" cap="flat">
              <a:solidFill>
                <a:srgbClr val="F398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4"/>
            <p:cNvSpPr>
              <a:spLocks/>
            </p:cNvSpPr>
            <p:nvPr/>
          </p:nvSpPr>
          <p:spPr bwMode="auto">
            <a:xfrm>
              <a:off x="8103250" y="2500187"/>
              <a:ext cx="233930" cy="1186981"/>
            </a:xfrm>
            <a:custGeom>
              <a:avLst/>
              <a:gdLst>
                <a:gd name="T0" fmla="*/ 4 w 15"/>
                <a:gd name="T1" fmla="*/ 76 h 76"/>
                <a:gd name="T2" fmla="*/ 1 w 15"/>
                <a:gd name="T3" fmla="*/ 37 h 76"/>
                <a:gd name="T4" fmla="*/ 10 w 15"/>
                <a:gd name="T5" fmla="*/ 0 h 76"/>
                <a:gd name="T6" fmla="*/ 13 w 15"/>
                <a:gd name="T7" fmla="*/ 38 h 76"/>
                <a:gd name="T8" fmla="*/ 4 w 15"/>
                <a:gd name="T9" fmla="*/ 76 h 76"/>
              </a:gdLst>
              <a:ahLst/>
              <a:cxnLst>
                <a:cxn ang="0">
                  <a:pos x="T0" y="T1"/>
                </a:cxn>
                <a:cxn ang="0">
                  <a:pos x="T2" y="T3"/>
                </a:cxn>
                <a:cxn ang="0">
                  <a:pos x="T4" y="T5"/>
                </a:cxn>
                <a:cxn ang="0">
                  <a:pos x="T6" y="T7"/>
                </a:cxn>
                <a:cxn ang="0">
                  <a:pos x="T8" y="T9"/>
                </a:cxn>
              </a:cxnLst>
              <a:rect l="0" t="0" r="r" b="b"/>
              <a:pathLst>
                <a:path w="15" h="76">
                  <a:moveTo>
                    <a:pt x="4" y="76"/>
                  </a:moveTo>
                  <a:cubicBezTo>
                    <a:pt x="1" y="75"/>
                    <a:pt x="0" y="58"/>
                    <a:pt x="1" y="37"/>
                  </a:cubicBezTo>
                  <a:cubicBezTo>
                    <a:pt x="3" y="16"/>
                    <a:pt x="7" y="0"/>
                    <a:pt x="10" y="0"/>
                  </a:cubicBezTo>
                  <a:cubicBezTo>
                    <a:pt x="14" y="0"/>
                    <a:pt x="15" y="17"/>
                    <a:pt x="13" y="38"/>
                  </a:cubicBezTo>
                  <a:cubicBezTo>
                    <a:pt x="12" y="59"/>
                    <a:pt x="8" y="76"/>
                    <a:pt x="4" y="76"/>
                  </a:cubicBezTo>
                  <a:close/>
                </a:path>
              </a:pathLst>
            </a:custGeom>
            <a:noFill/>
            <a:ln w="33338" cap="flat">
              <a:solidFill>
                <a:srgbClr val="F398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5"/>
            <p:cNvSpPr>
              <a:spLocks/>
            </p:cNvSpPr>
            <p:nvPr/>
          </p:nvSpPr>
          <p:spPr bwMode="auto">
            <a:xfrm>
              <a:off x="8367504" y="2389721"/>
              <a:ext cx="327069" cy="1329938"/>
            </a:xfrm>
            <a:custGeom>
              <a:avLst/>
              <a:gdLst>
                <a:gd name="T0" fmla="*/ 5 w 21"/>
                <a:gd name="T1" fmla="*/ 84 h 85"/>
                <a:gd name="T2" fmla="*/ 3 w 21"/>
                <a:gd name="T3" fmla="*/ 41 h 85"/>
                <a:gd name="T4" fmla="*/ 16 w 21"/>
                <a:gd name="T5" fmla="*/ 1 h 85"/>
                <a:gd name="T6" fmla="*/ 18 w 21"/>
                <a:gd name="T7" fmla="*/ 43 h 85"/>
                <a:gd name="T8" fmla="*/ 5 w 21"/>
                <a:gd name="T9" fmla="*/ 84 h 85"/>
              </a:gdLst>
              <a:ahLst/>
              <a:cxnLst>
                <a:cxn ang="0">
                  <a:pos x="T0" y="T1"/>
                </a:cxn>
                <a:cxn ang="0">
                  <a:pos x="T2" y="T3"/>
                </a:cxn>
                <a:cxn ang="0">
                  <a:pos x="T4" y="T5"/>
                </a:cxn>
                <a:cxn ang="0">
                  <a:pos x="T6" y="T7"/>
                </a:cxn>
                <a:cxn ang="0">
                  <a:pos x="T8" y="T9"/>
                </a:cxn>
              </a:cxnLst>
              <a:rect l="0" t="0" r="r" b="b"/>
              <a:pathLst>
                <a:path w="21" h="85">
                  <a:moveTo>
                    <a:pt x="5" y="84"/>
                  </a:moveTo>
                  <a:cubicBezTo>
                    <a:pt x="1" y="84"/>
                    <a:pt x="0" y="65"/>
                    <a:pt x="3" y="41"/>
                  </a:cubicBezTo>
                  <a:cubicBezTo>
                    <a:pt x="6" y="18"/>
                    <a:pt x="12" y="0"/>
                    <a:pt x="16" y="1"/>
                  </a:cubicBezTo>
                  <a:cubicBezTo>
                    <a:pt x="20" y="1"/>
                    <a:pt x="21" y="20"/>
                    <a:pt x="18" y="43"/>
                  </a:cubicBezTo>
                  <a:cubicBezTo>
                    <a:pt x="15" y="66"/>
                    <a:pt x="9" y="85"/>
                    <a:pt x="5" y="84"/>
                  </a:cubicBezTo>
                  <a:close/>
                </a:path>
              </a:pathLst>
            </a:custGeom>
            <a:noFill/>
            <a:ln w="33338" cap="flat">
              <a:solidFill>
                <a:srgbClr val="F398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6"/>
            <p:cNvSpPr>
              <a:spLocks/>
            </p:cNvSpPr>
            <p:nvPr/>
          </p:nvSpPr>
          <p:spPr bwMode="auto">
            <a:xfrm>
              <a:off x="6331443" y="4157195"/>
              <a:ext cx="483022" cy="1420911"/>
            </a:xfrm>
            <a:custGeom>
              <a:avLst/>
              <a:gdLst>
                <a:gd name="T0" fmla="*/ 9 w 31"/>
                <a:gd name="T1" fmla="*/ 90 h 91"/>
                <a:gd name="T2" fmla="*/ 3 w 31"/>
                <a:gd name="T3" fmla="*/ 44 h 91"/>
                <a:gd name="T4" fmla="*/ 22 w 31"/>
                <a:gd name="T5" fmla="*/ 1 h 91"/>
                <a:gd name="T6" fmla="*/ 28 w 31"/>
                <a:gd name="T7" fmla="*/ 47 h 91"/>
                <a:gd name="T8" fmla="*/ 9 w 31"/>
                <a:gd name="T9" fmla="*/ 90 h 91"/>
              </a:gdLst>
              <a:ahLst/>
              <a:cxnLst>
                <a:cxn ang="0">
                  <a:pos x="T0" y="T1"/>
                </a:cxn>
                <a:cxn ang="0">
                  <a:pos x="T2" y="T3"/>
                </a:cxn>
                <a:cxn ang="0">
                  <a:pos x="T4" y="T5"/>
                </a:cxn>
                <a:cxn ang="0">
                  <a:pos x="T6" y="T7"/>
                </a:cxn>
                <a:cxn ang="0">
                  <a:pos x="T8" y="T9"/>
                </a:cxn>
              </a:cxnLst>
              <a:rect l="0" t="0" r="r" b="b"/>
              <a:pathLst>
                <a:path w="31" h="91">
                  <a:moveTo>
                    <a:pt x="9" y="90"/>
                  </a:moveTo>
                  <a:cubicBezTo>
                    <a:pt x="3" y="89"/>
                    <a:pt x="0" y="68"/>
                    <a:pt x="3" y="44"/>
                  </a:cubicBezTo>
                  <a:cubicBezTo>
                    <a:pt x="7" y="19"/>
                    <a:pt x="15" y="0"/>
                    <a:pt x="22" y="1"/>
                  </a:cubicBezTo>
                  <a:cubicBezTo>
                    <a:pt x="28" y="2"/>
                    <a:pt x="31" y="22"/>
                    <a:pt x="28" y="47"/>
                  </a:cubicBezTo>
                  <a:cubicBezTo>
                    <a:pt x="24" y="72"/>
                    <a:pt x="16" y="91"/>
                    <a:pt x="9" y="90"/>
                  </a:cubicBezTo>
                  <a:close/>
                </a:path>
              </a:pathLst>
            </a:custGeom>
            <a:noFill/>
            <a:ln w="33338" cap="flat">
              <a:solidFill>
                <a:srgbClr val="F398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67"/>
            <p:cNvSpPr>
              <a:spLocks/>
            </p:cNvSpPr>
            <p:nvPr/>
          </p:nvSpPr>
          <p:spPr bwMode="auto">
            <a:xfrm>
              <a:off x="7574740" y="4358635"/>
              <a:ext cx="420208" cy="1501055"/>
            </a:xfrm>
            <a:custGeom>
              <a:avLst/>
              <a:gdLst>
                <a:gd name="T0" fmla="*/ 7 w 27"/>
                <a:gd name="T1" fmla="*/ 96 h 96"/>
                <a:gd name="T2" fmla="*/ 4 w 27"/>
                <a:gd name="T3" fmla="*/ 47 h 96"/>
                <a:gd name="T4" fmla="*/ 20 w 27"/>
                <a:gd name="T5" fmla="*/ 1 h 96"/>
                <a:gd name="T6" fmla="*/ 23 w 27"/>
                <a:gd name="T7" fmla="*/ 49 h 96"/>
                <a:gd name="T8" fmla="*/ 7 w 27"/>
                <a:gd name="T9" fmla="*/ 96 h 96"/>
              </a:gdLst>
              <a:ahLst/>
              <a:cxnLst>
                <a:cxn ang="0">
                  <a:pos x="T0" y="T1"/>
                </a:cxn>
                <a:cxn ang="0">
                  <a:pos x="T2" y="T3"/>
                </a:cxn>
                <a:cxn ang="0">
                  <a:pos x="T4" y="T5"/>
                </a:cxn>
                <a:cxn ang="0">
                  <a:pos x="T6" y="T7"/>
                </a:cxn>
                <a:cxn ang="0">
                  <a:pos x="T8" y="T9"/>
                </a:cxn>
              </a:cxnLst>
              <a:rect l="0" t="0" r="r" b="b"/>
              <a:pathLst>
                <a:path w="27" h="96">
                  <a:moveTo>
                    <a:pt x="7" y="96"/>
                  </a:moveTo>
                  <a:cubicBezTo>
                    <a:pt x="2" y="95"/>
                    <a:pt x="0" y="73"/>
                    <a:pt x="4" y="47"/>
                  </a:cubicBezTo>
                  <a:cubicBezTo>
                    <a:pt x="7" y="21"/>
                    <a:pt x="15" y="0"/>
                    <a:pt x="20" y="1"/>
                  </a:cubicBezTo>
                  <a:cubicBezTo>
                    <a:pt x="26" y="1"/>
                    <a:pt x="27" y="23"/>
                    <a:pt x="23" y="49"/>
                  </a:cubicBezTo>
                  <a:cubicBezTo>
                    <a:pt x="20" y="76"/>
                    <a:pt x="12" y="96"/>
                    <a:pt x="7" y="96"/>
                  </a:cubicBezTo>
                  <a:close/>
                </a:path>
              </a:pathLst>
            </a:custGeom>
            <a:noFill/>
            <a:ln w="33338" cap="flat">
              <a:solidFill>
                <a:srgbClr val="F398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68"/>
            <p:cNvSpPr>
              <a:spLocks/>
            </p:cNvSpPr>
            <p:nvPr/>
          </p:nvSpPr>
          <p:spPr bwMode="auto">
            <a:xfrm>
              <a:off x="7139369" y="4124704"/>
              <a:ext cx="405046" cy="937889"/>
            </a:xfrm>
            <a:custGeom>
              <a:avLst/>
              <a:gdLst>
                <a:gd name="T0" fmla="*/ 17 w 26"/>
                <a:gd name="T1" fmla="*/ 59 h 60"/>
                <a:gd name="T2" fmla="*/ 3 w 26"/>
                <a:gd name="T3" fmla="*/ 32 h 60"/>
                <a:gd name="T4" fmla="*/ 9 w 26"/>
                <a:gd name="T5" fmla="*/ 1 h 60"/>
                <a:gd name="T6" fmla="*/ 23 w 26"/>
                <a:gd name="T7" fmla="*/ 29 h 60"/>
                <a:gd name="T8" fmla="*/ 17 w 26"/>
                <a:gd name="T9" fmla="*/ 59 h 60"/>
              </a:gdLst>
              <a:ahLst/>
              <a:cxnLst>
                <a:cxn ang="0">
                  <a:pos x="T0" y="T1"/>
                </a:cxn>
                <a:cxn ang="0">
                  <a:pos x="T2" y="T3"/>
                </a:cxn>
                <a:cxn ang="0">
                  <a:pos x="T4" y="T5"/>
                </a:cxn>
                <a:cxn ang="0">
                  <a:pos x="T6" y="T7"/>
                </a:cxn>
                <a:cxn ang="0">
                  <a:pos x="T8" y="T9"/>
                </a:cxn>
              </a:cxnLst>
              <a:rect l="0" t="0" r="r" b="b"/>
              <a:pathLst>
                <a:path w="26" h="60">
                  <a:moveTo>
                    <a:pt x="17" y="59"/>
                  </a:moveTo>
                  <a:cubicBezTo>
                    <a:pt x="12" y="60"/>
                    <a:pt x="5" y="48"/>
                    <a:pt x="3" y="32"/>
                  </a:cubicBezTo>
                  <a:cubicBezTo>
                    <a:pt x="0" y="16"/>
                    <a:pt x="3" y="2"/>
                    <a:pt x="9" y="1"/>
                  </a:cubicBezTo>
                  <a:cubicBezTo>
                    <a:pt x="14" y="0"/>
                    <a:pt x="21" y="13"/>
                    <a:pt x="23" y="29"/>
                  </a:cubicBezTo>
                  <a:cubicBezTo>
                    <a:pt x="26" y="45"/>
                    <a:pt x="23" y="58"/>
                    <a:pt x="17" y="59"/>
                  </a:cubicBezTo>
                  <a:close/>
                </a:path>
              </a:pathLst>
            </a:custGeom>
            <a:noFill/>
            <a:ln w="33338" cap="flat">
              <a:solidFill>
                <a:srgbClr val="F398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69"/>
            <p:cNvSpPr>
              <a:spLocks/>
            </p:cNvSpPr>
            <p:nvPr/>
          </p:nvSpPr>
          <p:spPr bwMode="auto">
            <a:xfrm>
              <a:off x="8213716" y="4077052"/>
              <a:ext cx="418042" cy="1189147"/>
            </a:xfrm>
            <a:custGeom>
              <a:avLst/>
              <a:gdLst>
                <a:gd name="T0" fmla="*/ 19 w 27"/>
                <a:gd name="T1" fmla="*/ 75 h 76"/>
                <a:gd name="T2" fmla="*/ 3 w 27"/>
                <a:gd name="T3" fmla="*/ 40 h 76"/>
                <a:gd name="T4" fmla="*/ 8 w 27"/>
                <a:gd name="T5" fmla="*/ 1 h 76"/>
                <a:gd name="T6" fmla="*/ 24 w 27"/>
                <a:gd name="T7" fmla="*/ 37 h 76"/>
                <a:gd name="T8" fmla="*/ 19 w 27"/>
                <a:gd name="T9" fmla="*/ 75 h 76"/>
              </a:gdLst>
              <a:ahLst/>
              <a:cxnLst>
                <a:cxn ang="0">
                  <a:pos x="T0" y="T1"/>
                </a:cxn>
                <a:cxn ang="0">
                  <a:pos x="T2" y="T3"/>
                </a:cxn>
                <a:cxn ang="0">
                  <a:pos x="T4" y="T5"/>
                </a:cxn>
                <a:cxn ang="0">
                  <a:pos x="T6" y="T7"/>
                </a:cxn>
                <a:cxn ang="0">
                  <a:pos x="T8" y="T9"/>
                </a:cxn>
              </a:cxnLst>
              <a:rect l="0" t="0" r="r" b="b"/>
              <a:pathLst>
                <a:path w="27" h="76">
                  <a:moveTo>
                    <a:pt x="19" y="75"/>
                  </a:moveTo>
                  <a:cubicBezTo>
                    <a:pt x="13" y="76"/>
                    <a:pt x="6" y="60"/>
                    <a:pt x="3" y="40"/>
                  </a:cubicBezTo>
                  <a:cubicBezTo>
                    <a:pt x="0" y="19"/>
                    <a:pt x="2" y="2"/>
                    <a:pt x="8" y="1"/>
                  </a:cubicBezTo>
                  <a:cubicBezTo>
                    <a:pt x="14" y="0"/>
                    <a:pt x="21" y="16"/>
                    <a:pt x="24" y="37"/>
                  </a:cubicBezTo>
                  <a:cubicBezTo>
                    <a:pt x="27" y="57"/>
                    <a:pt x="25" y="75"/>
                    <a:pt x="19" y="75"/>
                  </a:cubicBezTo>
                  <a:close/>
                </a:path>
              </a:pathLst>
            </a:custGeom>
            <a:noFill/>
            <a:ln w="33338" cap="flat">
              <a:solidFill>
                <a:srgbClr val="F398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Oval 70"/>
            <p:cNvSpPr>
              <a:spLocks noChangeArrowheads="1"/>
            </p:cNvSpPr>
            <p:nvPr/>
          </p:nvSpPr>
          <p:spPr bwMode="auto">
            <a:xfrm>
              <a:off x="7838995" y="2062650"/>
              <a:ext cx="125629" cy="108301"/>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Oval 71"/>
            <p:cNvSpPr>
              <a:spLocks noChangeArrowheads="1"/>
            </p:cNvSpPr>
            <p:nvPr/>
          </p:nvSpPr>
          <p:spPr bwMode="auto">
            <a:xfrm>
              <a:off x="8460643" y="2985376"/>
              <a:ext cx="125629" cy="123464"/>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Oval 72"/>
            <p:cNvSpPr>
              <a:spLocks noChangeArrowheads="1"/>
            </p:cNvSpPr>
            <p:nvPr/>
          </p:nvSpPr>
          <p:spPr bwMode="auto">
            <a:xfrm>
              <a:off x="8150902" y="3030863"/>
              <a:ext cx="123463" cy="125629"/>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Oval 73"/>
            <p:cNvSpPr>
              <a:spLocks noChangeArrowheads="1"/>
            </p:cNvSpPr>
            <p:nvPr/>
          </p:nvSpPr>
          <p:spPr bwMode="auto">
            <a:xfrm>
              <a:off x="7514091" y="3000539"/>
              <a:ext cx="123463" cy="108301"/>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Oval 74"/>
            <p:cNvSpPr>
              <a:spLocks noChangeArrowheads="1"/>
            </p:cNvSpPr>
            <p:nvPr/>
          </p:nvSpPr>
          <p:spPr bwMode="auto">
            <a:xfrm>
              <a:off x="7109044" y="2952887"/>
              <a:ext cx="108301" cy="125629"/>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Oval 75"/>
            <p:cNvSpPr>
              <a:spLocks noChangeArrowheads="1"/>
            </p:cNvSpPr>
            <p:nvPr/>
          </p:nvSpPr>
          <p:spPr bwMode="auto">
            <a:xfrm>
              <a:off x="7481600" y="3938426"/>
              <a:ext cx="125629" cy="123464"/>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Oval 76"/>
            <p:cNvSpPr>
              <a:spLocks noChangeArrowheads="1"/>
            </p:cNvSpPr>
            <p:nvPr/>
          </p:nvSpPr>
          <p:spPr bwMode="auto">
            <a:xfrm>
              <a:off x="8352342" y="4609894"/>
              <a:ext cx="125629" cy="123464"/>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Oval 77"/>
            <p:cNvSpPr>
              <a:spLocks noChangeArrowheads="1"/>
            </p:cNvSpPr>
            <p:nvPr/>
          </p:nvSpPr>
          <p:spPr bwMode="auto">
            <a:xfrm>
              <a:off x="7730694" y="5047430"/>
              <a:ext cx="108301" cy="123464"/>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Oval 78"/>
            <p:cNvSpPr>
              <a:spLocks noChangeArrowheads="1"/>
            </p:cNvSpPr>
            <p:nvPr/>
          </p:nvSpPr>
          <p:spPr bwMode="auto">
            <a:xfrm>
              <a:off x="7280161" y="4531917"/>
              <a:ext cx="123463" cy="123464"/>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Oval 79"/>
            <p:cNvSpPr>
              <a:spLocks noChangeArrowheads="1"/>
            </p:cNvSpPr>
            <p:nvPr/>
          </p:nvSpPr>
          <p:spPr bwMode="auto">
            <a:xfrm>
              <a:off x="6517721" y="4796172"/>
              <a:ext cx="110466" cy="125629"/>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176" name="直接连接符 175"/>
            <p:cNvCxnSpPr>
              <a:stCxn id="148" idx="3"/>
              <a:endCxn id="166" idx="2"/>
            </p:cNvCxnSpPr>
            <p:nvPr/>
          </p:nvCxnSpPr>
          <p:spPr>
            <a:xfrm flipV="1">
              <a:off x="3136209" y="2116801"/>
              <a:ext cx="4702786" cy="200866"/>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177" name="直接连接符 176"/>
            <p:cNvCxnSpPr>
              <a:stCxn id="150" idx="0"/>
              <a:endCxn id="170" idx="2"/>
            </p:cNvCxnSpPr>
            <p:nvPr/>
          </p:nvCxnSpPr>
          <p:spPr>
            <a:xfrm flipV="1">
              <a:off x="2483154" y="3015702"/>
              <a:ext cx="4625890" cy="5921"/>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178" name="直接连接符 177"/>
            <p:cNvCxnSpPr>
              <a:stCxn id="150" idx="2"/>
              <a:endCxn id="169" idx="2"/>
            </p:cNvCxnSpPr>
            <p:nvPr/>
          </p:nvCxnSpPr>
          <p:spPr>
            <a:xfrm flipV="1">
              <a:off x="2483154" y="3054690"/>
              <a:ext cx="5030937" cy="60073"/>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179" name="直接连接符 178"/>
            <p:cNvCxnSpPr>
              <a:stCxn id="149" idx="0"/>
              <a:endCxn id="168" idx="2"/>
            </p:cNvCxnSpPr>
            <p:nvPr/>
          </p:nvCxnSpPr>
          <p:spPr>
            <a:xfrm flipV="1">
              <a:off x="3259674" y="3093678"/>
              <a:ext cx="4891228" cy="131551"/>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180" name="直接连接符 179"/>
            <p:cNvCxnSpPr>
              <a:stCxn id="149" idx="2"/>
              <a:endCxn id="167" idx="2"/>
            </p:cNvCxnSpPr>
            <p:nvPr/>
          </p:nvCxnSpPr>
          <p:spPr>
            <a:xfrm flipV="1">
              <a:off x="3259674" y="3047108"/>
              <a:ext cx="5200969" cy="271261"/>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181" name="直接连接符 180"/>
            <p:cNvCxnSpPr>
              <a:stCxn id="151" idx="3"/>
              <a:endCxn id="171" idx="2"/>
            </p:cNvCxnSpPr>
            <p:nvPr/>
          </p:nvCxnSpPr>
          <p:spPr>
            <a:xfrm flipV="1">
              <a:off x="2700839" y="4000158"/>
              <a:ext cx="4780761" cy="67655"/>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182" name="直接连接符 181"/>
            <p:cNvCxnSpPr>
              <a:stCxn id="154" idx="3"/>
              <a:endCxn id="174" idx="2"/>
            </p:cNvCxnSpPr>
            <p:nvPr/>
          </p:nvCxnSpPr>
          <p:spPr>
            <a:xfrm>
              <a:off x="2001213" y="4036406"/>
              <a:ext cx="5278948" cy="557243"/>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183" name="直接连接符 182"/>
            <p:cNvCxnSpPr>
              <a:stCxn id="155" idx="3"/>
              <a:endCxn id="175" idx="2"/>
            </p:cNvCxnSpPr>
            <p:nvPr/>
          </p:nvCxnSpPr>
          <p:spPr>
            <a:xfrm flipV="1">
              <a:off x="1472703" y="4858987"/>
              <a:ext cx="5045018" cy="100145"/>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184" name="直接连接符 183"/>
            <p:cNvCxnSpPr>
              <a:stCxn id="152" idx="3"/>
              <a:endCxn id="172" idx="2"/>
            </p:cNvCxnSpPr>
            <p:nvPr/>
          </p:nvCxnSpPr>
          <p:spPr>
            <a:xfrm>
              <a:off x="3803344" y="4505350"/>
              <a:ext cx="4548998" cy="166276"/>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185" name="直接连接符 184"/>
            <p:cNvCxnSpPr>
              <a:stCxn id="153" idx="3"/>
              <a:endCxn id="173" idx="2"/>
            </p:cNvCxnSpPr>
            <p:nvPr/>
          </p:nvCxnSpPr>
          <p:spPr>
            <a:xfrm flipV="1">
              <a:off x="3322487" y="5109162"/>
              <a:ext cx="4408207" cy="224691"/>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grpSp>
      <p:sp>
        <p:nvSpPr>
          <p:cNvPr id="186" name="文本框 185"/>
          <p:cNvSpPr txBox="1"/>
          <p:nvPr/>
        </p:nvSpPr>
        <p:spPr>
          <a:xfrm>
            <a:off x="5131850" y="6472749"/>
            <a:ext cx="1697901"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Model Contour</a:t>
            </a:r>
            <a:endParaRPr lang="zh-CN" altLang="en-US" dirty="0">
              <a:latin typeface="Arial" panose="020B0604020202020204" pitchFamily="34" charset="0"/>
              <a:cs typeface="Arial" panose="020B0604020202020204" pitchFamily="34" charset="0"/>
            </a:endParaRPr>
          </a:p>
        </p:txBody>
      </p:sp>
      <p:sp>
        <p:nvSpPr>
          <p:cNvPr id="187" name="文本框 186"/>
          <p:cNvSpPr txBox="1"/>
          <p:nvPr/>
        </p:nvSpPr>
        <p:spPr>
          <a:xfrm>
            <a:off x="2194692" y="6472768"/>
            <a:ext cx="889987"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Sketch</a:t>
            </a:r>
            <a:endParaRPr lang="zh-CN" altLang="en-US" dirty="0">
              <a:latin typeface="Arial" panose="020B0604020202020204" pitchFamily="34" charset="0"/>
              <a:cs typeface="Arial" panose="020B0604020202020204" pitchFamily="34" charset="0"/>
            </a:endParaRPr>
          </a:p>
        </p:txBody>
      </p:sp>
      <p:grpSp>
        <p:nvGrpSpPr>
          <p:cNvPr id="188" name="组合 187"/>
          <p:cNvGrpSpPr/>
          <p:nvPr/>
        </p:nvGrpSpPr>
        <p:grpSpPr>
          <a:xfrm>
            <a:off x="2035050" y="4005113"/>
            <a:ext cx="4613316" cy="2425924"/>
            <a:chOff x="1643200" y="1724589"/>
            <a:chExt cx="4613316" cy="2425924"/>
          </a:xfrm>
        </p:grpSpPr>
        <p:sp>
          <p:nvSpPr>
            <p:cNvPr id="189" name="Rectangle 52"/>
            <p:cNvSpPr>
              <a:spLocks noChangeArrowheads="1"/>
            </p:cNvSpPr>
            <p:nvPr/>
          </p:nvSpPr>
          <p:spPr bwMode="auto">
            <a:xfrm>
              <a:off x="2671496" y="2227815"/>
              <a:ext cx="57573" cy="58913"/>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Rectangle 53"/>
            <p:cNvSpPr>
              <a:spLocks noChangeArrowheads="1"/>
            </p:cNvSpPr>
            <p:nvPr/>
          </p:nvSpPr>
          <p:spPr bwMode="auto">
            <a:xfrm>
              <a:off x="2775932" y="2818281"/>
              <a:ext cx="58913" cy="57574"/>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Rectangle 54"/>
            <p:cNvSpPr>
              <a:spLocks noChangeArrowheads="1"/>
            </p:cNvSpPr>
            <p:nvPr/>
          </p:nvSpPr>
          <p:spPr bwMode="auto">
            <a:xfrm>
              <a:off x="2296597" y="2692422"/>
              <a:ext cx="57573" cy="57574"/>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55"/>
            <p:cNvSpPr>
              <a:spLocks noChangeArrowheads="1"/>
            </p:cNvSpPr>
            <p:nvPr/>
          </p:nvSpPr>
          <p:spPr bwMode="auto">
            <a:xfrm>
              <a:off x="2402372" y="3309667"/>
              <a:ext cx="57573" cy="58913"/>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Rectangle 56"/>
            <p:cNvSpPr>
              <a:spLocks noChangeArrowheads="1"/>
            </p:cNvSpPr>
            <p:nvPr/>
          </p:nvSpPr>
          <p:spPr bwMode="auto">
            <a:xfrm>
              <a:off x="3083885" y="3580131"/>
              <a:ext cx="57573" cy="58913"/>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Rectangle 57"/>
            <p:cNvSpPr>
              <a:spLocks noChangeArrowheads="1"/>
            </p:cNvSpPr>
            <p:nvPr/>
          </p:nvSpPr>
          <p:spPr bwMode="auto">
            <a:xfrm>
              <a:off x="2786644" y="4092939"/>
              <a:ext cx="57573" cy="57574"/>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Rectangle 58"/>
            <p:cNvSpPr>
              <a:spLocks noChangeArrowheads="1"/>
            </p:cNvSpPr>
            <p:nvPr/>
          </p:nvSpPr>
          <p:spPr bwMode="auto">
            <a:xfrm>
              <a:off x="1969898" y="3290923"/>
              <a:ext cx="57573" cy="57574"/>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Rectangle 59"/>
            <p:cNvSpPr>
              <a:spLocks noChangeArrowheads="1"/>
            </p:cNvSpPr>
            <p:nvPr/>
          </p:nvSpPr>
          <p:spPr bwMode="auto">
            <a:xfrm>
              <a:off x="1643200" y="3861305"/>
              <a:ext cx="57573" cy="57574"/>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Oval 70"/>
            <p:cNvSpPr>
              <a:spLocks noChangeArrowheads="1"/>
            </p:cNvSpPr>
            <p:nvPr/>
          </p:nvSpPr>
          <p:spPr bwMode="auto">
            <a:xfrm>
              <a:off x="5636095" y="2099633"/>
              <a:ext cx="77658" cy="66946"/>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Oval 72"/>
            <p:cNvSpPr>
              <a:spLocks noChangeArrowheads="1"/>
            </p:cNvSpPr>
            <p:nvPr/>
          </p:nvSpPr>
          <p:spPr bwMode="auto">
            <a:xfrm>
              <a:off x="5886382" y="2698134"/>
              <a:ext cx="76319" cy="77658"/>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Oval 74"/>
            <p:cNvSpPr>
              <a:spLocks noChangeArrowheads="1"/>
            </p:cNvSpPr>
            <p:nvPr/>
          </p:nvSpPr>
          <p:spPr bwMode="auto">
            <a:xfrm>
              <a:off x="5328811" y="2649933"/>
              <a:ext cx="66946" cy="77658"/>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Oval 75"/>
            <p:cNvSpPr>
              <a:spLocks noChangeArrowheads="1"/>
            </p:cNvSpPr>
            <p:nvPr/>
          </p:nvSpPr>
          <p:spPr bwMode="auto">
            <a:xfrm>
              <a:off x="5415171" y="3259143"/>
              <a:ext cx="77658" cy="76319"/>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Oval 76"/>
            <p:cNvSpPr>
              <a:spLocks noChangeArrowheads="1"/>
            </p:cNvSpPr>
            <p:nvPr/>
          </p:nvSpPr>
          <p:spPr bwMode="auto">
            <a:xfrm>
              <a:off x="5953420" y="3674211"/>
              <a:ext cx="77658" cy="76319"/>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Oval 77"/>
            <p:cNvSpPr>
              <a:spLocks noChangeArrowheads="1"/>
            </p:cNvSpPr>
            <p:nvPr/>
          </p:nvSpPr>
          <p:spPr bwMode="auto">
            <a:xfrm>
              <a:off x="5569148" y="3944674"/>
              <a:ext cx="66946" cy="76319"/>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Oval 78"/>
            <p:cNvSpPr>
              <a:spLocks noChangeArrowheads="1"/>
            </p:cNvSpPr>
            <p:nvPr/>
          </p:nvSpPr>
          <p:spPr bwMode="auto">
            <a:xfrm>
              <a:off x="5290652" y="3626010"/>
              <a:ext cx="76319" cy="76319"/>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Oval 79"/>
            <p:cNvSpPr>
              <a:spLocks noChangeArrowheads="1"/>
            </p:cNvSpPr>
            <p:nvPr/>
          </p:nvSpPr>
          <p:spPr bwMode="auto">
            <a:xfrm>
              <a:off x="4819350" y="3789359"/>
              <a:ext cx="68285" cy="77658"/>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205" name="直接连接符 204"/>
            <p:cNvCxnSpPr>
              <a:stCxn id="189" idx="3"/>
              <a:endCxn id="197" idx="2"/>
            </p:cNvCxnSpPr>
            <p:nvPr/>
          </p:nvCxnSpPr>
          <p:spPr>
            <a:xfrm flipV="1">
              <a:off x="2729069" y="2133107"/>
              <a:ext cx="2907026" cy="124165"/>
            </a:xfrm>
            <a:prstGeom prst="line">
              <a:avLst/>
            </a:prstGeom>
            <a:ln w="12700">
              <a:solidFill>
                <a:srgbClr val="00B050"/>
              </a:solidFill>
              <a:prstDash val="sysDash"/>
            </a:ln>
          </p:spPr>
          <p:style>
            <a:lnRef idx="1">
              <a:schemeClr val="accent3"/>
            </a:lnRef>
            <a:fillRef idx="0">
              <a:schemeClr val="accent3"/>
            </a:fillRef>
            <a:effectRef idx="0">
              <a:schemeClr val="accent3"/>
            </a:effectRef>
            <a:fontRef idx="minor">
              <a:schemeClr val="tx1"/>
            </a:fontRef>
          </p:style>
        </p:cxnSp>
        <p:cxnSp>
          <p:nvCxnSpPr>
            <p:cNvPr id="206" name="直接连接符 205"/>
            <p:cNvCxnSpPr>
              <a:stCxn id="191" idx="3"/>
              <a:endCxn id="199" idx="2"/>
            </p:cNvCxnSpPr>
            <p:nvPr/>
          </p:nvCxnSpPr>
          <p:spPr>
            <a:xfrm flipV="1">
              <a:off x="2354170" y="2688762"/>
              <a:ext cx="2974641" cy="32447"/>
            </a:xfrm>
            <a:prstGeom prst="line">
              <a:avLst/>
            </a:prstGeom>
            <a:ln w="12700">
              <a:solidFill>
                <a:srgbClr val="00B050"/>
              </a:solidFill>
              <a:prstDash val="sysDash"/>
            </a:ln>
          </p:spPr>
          <p:style>
            <a:lnRef idx="1">
              <a:schemeClr val="accent3"/>
            </a:lnRef>
            <a:fillRef idx="0">
              <a:schemeClr val="accent3"/>
            </a:fillRef>
            <a:effectRef idx="0">
              <a:schemeClr val="accent3"/>
            </a:effectRef>
            <a:fontRef idx="minor">
              <a:schemeClr val="tx1"/>
            </a:fontRef>
          </p:style>
        </p:cxnSp>
        <p:cxnSp>
          <p:nvCxnSpPr>
            <p:cNvPr id="207" name="直接连接符 206"/>
            <p:cNvCxnSpPr>
              <a:stCxn id="190" idx="3"/>
              <a:endCxn id="198" idx="2"/>
            </p:cNvCxnSpPr>
            <p:nvPr/>
          </p:nvCxnSpPr>
          <p:spPr>
            <a:xfrm flipV="1">
              <a:off x="2834845" y="2736963"/>
              <a:ext cx="3051537" cy="110105"/>
            </a:xfrm>
            <a:prstGeom prst="line">
              <a:avLst/>
            </a:prstGeom>
            <a:ln w="12700">
              <a:solidFill>
                <a:srgbClr val="00B050"/>
              </a:solidFill>
              <a:prstDash val="sysDash"/>
            </a:ln>
          </p:spPr>
          <p:style>
            <a:lnRef idx="1">
              <a:schemeClr val="accent3"/>
            </a:lnRef>
            <a:fillRef idx="0">
              <a:schemeClr val="accent3"/>
            </a:fillRef>
            <a:effectRef idx="0">
              <a:schemeClr val="accent3"/>
            </a:effectRef>
            <a:fontRef idx="minor">
              <a:schemeClr val="tx1"/>
            </a:fontRef>
          </p:style>
        </p:cxnSp>
        <p:cxnSp>
          <p:nvCxnSpPr>
            <p:cNvPr id="208" name="直接连接符 207"/>
            <p:cNvCxnSpPr>
              <a:stCxn id="192" idx="3"/>
              <a:endCxn id="200" idx="2"/>
            </p:cNvCxnSpPr>
            <p:nvPr/>
          </p:nvCxnSpPr>
          <p:spPr>
            <a:xfrm flipV="1">
              <a:off x="2459945" y="3297303"/>
              <a:ext cx="2955226" cy="41821"/>
            </a:xfrm>
            <a:prstGeom prst="line">
              <a:avLst/>
            </a:prstGeom>
            <a:ln w="12700">
              <a:solidFill>
                <a:srgbClr val="00B050"/>
              </a:solidFill>
              <a:prstDash val="sysDash"/>
            </a:ln>
          </p:spPr>
          <p:style>
            <a:lnRef idx="1">
              <a:schemeClr val="accent3"/>
            </a:lnRef>
            <a:fillRef idx="0">
              <a:schemeClr val="accent3"/>
            </a:fillRef>
            <a:effectRef idx="0">
              <a:schemeClr val="accent3"/>
            </a:effectRef>
            <a:fontRef idx="minor">
              <a:schemeClr val="tx1"/>
            </a:fontRef>
          </p:style>
        </p:cxnSp>
        <p:cxnSp>
          <p:nvCxnSpPr>
            <p:cNvPr id="209" name="直接连接符 208"/>
            <p:cNvCxnSpPr>
              <a:stCxn id="195" idx="3"/>
              <a:endCxn id="203" idx="2"/>
            </p:cNvCxnSpPr>
            <p:nvPr/>
          </p:nvCxnSpPr>
          <p:spPr>
            <a:xfrm>
              <a:off x="2027472" y="3319710"/>
              <a:ext cx="3263180" cy="344460"/>
            </a:xfrm>
            <a:prstGeom prst="line">
              <a:avLst/>
            </a:prstGeom>
            <a:ln w="12700">
              <a:solidFill>
                <a:srgbClr val="00B050"/>
              </a:solidFill>
              <a:prstDash val="sysDash"/>
            </a:ln>
          </p:spPr>
          <p:style>
            <a:lnRef idx="1">
              <a:schemeClr val="accent3"/>
            </a:lnRef>
            <a:fillRef idx="0">
              <a:schemeClr val="accent3"/>
            </a:fillRef>
            <a:effectRef idx="0">
              <a:schemeClr val="accent3"/>
            </a:effectRef>
            <a:fontRef idx="minor">
              <a:schemeClr val="tx1"/>
            </a:fontRef>
          </p:style>
        </p:cxnSp>
        <p:cxnSp>
          <p:nvCxnSpPr>
            <p:cNvPr id="210" name="直接连接符 209"/>
            <p:cNvCxnSpPr>
              <a:stCxn id="196" idx="3"/>
              <a:endCxn id="204" idx="2"/>
            </p:cNvCxnSpPr>
            <p:nvPr/>
          </p:nvCxnSpPr>
          <p:spPr>
            <a:xfrm flipV="1">
              <a:off x="1700773" y="3828188"/>
              <a:ext cx="3118576" cy="61905"/>
            </a:xfrm>
            <a:prstGeom prst="line">
              <a:avLst/>
            </a:prstGeom>
            <a:ln w="12700">
              <a:solidFill>
                <a:srgbClr val="00B050"/>
              </a:solidFill>
              <a:prstDash val="sysDash"/>
            </a:ln>
          </p:spPr>
          <p:style>
            <a:lnRef idx="1">
              <a:schemeClr val="accent3"/>
            </a:lnRef>
            <a:fillRef idx="0">
              <a:schemeClr val="accent3"/>
            </a:fillRef>
            <a:effectRef idx="0">
              <a:schemeClr val="accent3"/>
            </a:effectRef>
            <a:fontRef idx="minor">
              <a:schemeClr val="tx1"/>
            </a:fontRef>
          </p:style>
        </p:cxnSp>
        <p:cxnSp>
          <p:nvCxnSpPr>
            <p:cNvPr id="211" name="直接连接符 210"/>
            <p:cNvCxnSpPr>
              <a:stCxn id="193" idx="3"/>
              <a:endCxn id="201" idx="2"/>
            </p:cNvCxnSpPr>
            <p:nvPr/>
          </p:nvCxnSpPr>
          <p:spPr>
            <a:xfrm>
              <a:off x="3141458" y="3609587"/>
              <a:ext cx="2811962" cy="102783"/>
            </a:xfrm>
            <a:prstGeom prst="line">
              <a:avLst/>
            </a:prstGeom>
            <a:ln w="12700">
              <a:solidFill>
                <a:srgbClr val="00B050"/>
              </a:solidFill>
              <a:prstDash val="sysDash"/>
            </a:ln>
          </p:spPr>
          <p:style>
            <a:lnRef idx="1">
              <a:schemeClr val="accent3"/>
            </a:lnRef>
            <a:fillRef idx="0">
              <a:schemeClr val="accent3"/>
            </a:fillRef>
            <a:effectRef idx="0">
              <a:schemeClr val="accent3"/>
            </a:effectRef>
            <a:fontRef idx="minor">
              <a:schemeClr val="tx1"/>
            </a:fontRef>
          </p:style>
        </p:cxnSp>
        <p:cxnSp>
          <p:nvCxnSpPr>
            <p:cNvPr id="212" name="直接连接符 211"/>
            <p:cNvCxnSpPr>
              <a:stCxn id="194" idx="3"/>
              <a:endCxn id="202" idx="2"/>
            </p:cNvCxnSpPr>
            <p:nvPr/>
          </p:nvCxnSpPr>
          <p:spPr>
            <a:xfrm flipV="1">
              <a:off x="2844217" y="3982834"/>
              <a:ext cx="2724932" cy="138893"/>
            </a:xfrm>
            <a:prstGeom prst="line">
              <a:avLst/>
            </a:prstGeom>
            <a:ln w="12700">
              <a:solidFill>
                <a:srgbClr val="00B050"/>
              </a:solidFill>
              <a:prstDash val="sysDash"/>
            </a:ln>
          </p:spPr>
          <p:style>
            <a:lnRef idx="1">
              <a:schemeClr val="accent3"/>
            </a:lnRef>
            <a:fillRef idx="0">
              <a:schemeClr val="accent3"/>
            </a:fillRef>
            <a:effectRef idx="0">
              <a:schemeClr val="accent3"/>
            </a:effectRef>
            <a:fontRef idx="minor">
              <a:schemeClr val="tx1"/>
            </a:fontRef>
          </p:style>
        </p:cxnSp>
        <p:cxnSp>
          <p:nvCxnSpPr>
            <p:cNvPr id="213" name="直接连接符 212"/>
            <p:cNvCxnSpPr>
              <a:stCxn id="191" idx="0"/>
              <a:endCxn id="189" idx="1"/>
            </p:cNvCxnSpPr>
            <p:nvPr/>
          </p:nvCxnSpPr>
          <p:spPr>
            <a:xfrm flipV="1">
              <a:off x="2325384" y="2257272"/>
              <a:ext cx="346112" cy="43515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214" name="直接连接符 213"/>
            <p:cNvCxnSpPr>
              <a:endCxn id="189" idx="2"/>
            </p:cNvCxnSpPr>
            <p:nvPr/>
          </p:nvCxnSpPr>
          <p:spPr>
            <a:xfrm flipH="1" flipV="1">
              <a:off x="2700283" y="2286728"/>
              <a:ext cx="86361" cy="520805"/>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15" name="直接连接符 214"/>
            <p:cNvCxnSpPr>
              <a:stCxn id="192" idx="0"/>
              <a:endCxn id="191" idx="2"/>
            </p:cNvCxnSpPr>
            <p:nvPr/>
          </p:nvCxnSpPr>
          <p:spPr>
            <a:xfrm flipH="1" flipV="1">
              <a:off x="2325384" y="2749996"/>
              <a:ext cx="105775" cy="559671"/>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16" name="直接连接符 215"/>
            <p:cNvCxnSpPr>
              <a:stCxn id="192" idx="3"/>
              <a:endCxn id="190" idx="2"/>
            </p:cNvCxnSpPr>
            <p:nvPr/>
          </p:nvCxnSpPr>
          <p:spPr>
            <a:xfrm flipV="1">
              <a:off x="2459945" y="2875855"/>
              <a:ext cx="345444" cy="463269"/>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17" name="直接连接符 216"/>
            <p:cNvCxnSpPr>
              <a:stCxn id="192" idx="1"/>
              <a:endCxn id="195" idx="3"/>
            </p:cNvCxnSpPr>
            <p:nvPr/>
          </p:nvCxnSpPr>
          <p:spPr>
            <a:xfrm flipH="1" flipV="1">
              <a:off x="2027471" y="3319710"/>
              <a:ext cx="374901" cy="19414"/>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18" name="直接连接符 217"/>
            <p:cNvCxnSpPr>
              <a:stCxn id="192" idx="1"/>
              <a:endCxn id="196" idx="0"/>
            </p:cNvCxnSpPr>
            <p:nvPr/>
          </p:nvCxnSpPr>
          <p:spPr>
            <a:xfrm flipH="1">
              <a:off x="1671987" y="3339124"/>
              <a:ext cx="730385" cy="522181"/>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19" name="直接连接符 218"/>
            <p:cNvCxnSpPr>
              <a:stCxn id="192" idx="2"/>
              <a:endCxn id="194" idx="0"/>
            </p:cNvCxnSpPr>
            <p:nvPr/>
          </p:nvCxnSpPr>
          <p:spPr>
            <a:xfrm>
              <a:off x="2431159" y="3368580"/>
              <a:ext cx="384272" cy="724359"/>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20" name="直接连接符 219"/>
            <p:cNvCxnSpPr>
              <a:stCxn id="192" idx="3"/>
              <a:endCxn id="193" idx="1"/>
            </p:cNvCxnSpPr>
            <p:nvPr/>
          </p:nvCxnSpPr>
          <p:spPr>
            <a:xfrm>
              <a:off x="2459945" y="3339124"/>
              <a:ext cx="623940" cy="270464"/>
            </a:xfrm>
            <a:prstGeom prst="line">
              <a:avLst/>
            </a:prstGeom>
            <a:ln w="28575"/>
          </p:spPr>
          <p:style>
            <a:lnRef idx="3">
              <a:schemeClr val="accent2"/>
            </a:lnRef>
            <a:fillRef idx="0">
              <a:schemeClr val="accent2"/>
            </a:fillRef>
            <a:effectRef idx="2">
              <a:schemeClr val="accent2"/>
            </a:effectRef>
            <a:fontRef idx="minor">
              <a:schemeClr val="tx1"/>
            </a:fontRef>
          </p:style>
        </p:cxnSp>
        <p:pic>
          <p:nvPicPr>
            <p:cNvPr id="221" name="图片 2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3961" y="1724589"/>
              <a:ext cx="332644" cy="469398"/>
            </a:xfrm>
            <a:prstGeom prst="rect">
              <a:avLst/>
            </a:prstGeom>
          </p:spPr>
        </p:pic>
        <p:pic>
          <p:nvPicPr>
            <p:cNvPr id="222" name="图片 2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3979" y="2330009"/>
              <a:ext cx="358517" cy="462006"/>
            </a:xfrm>
            <a:prstGeom prst="rect">
              <a:avLst/>
            </a:prstGeom>
          </p:spPr>
        </p:pic>
        <p:pic>
          <p:nvPicPr>
            <p:cNvPr id="223" name="图片 2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27982" y="1835923"/>
              <a:ext cx="528534" cy="421349"/>
            </a:xfrm>
            <a:prstGeom prst="rect">
              <a:avLst/>
            </a:prstGeom>
          </p:spPr>
        </p:pic>
        <p:pic>
          <p:nvPicPr>
            <p:cNvPr id="224" name="图片 2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19652" y="2236944"/>
              <a:ext cx="491575" cy="428742"/>
            </a:xfrm>
            <a:prstGeom prst="rect">
              <a:avLst/>
            </a:prstGeom>
          </p:spPr>
        </p:pic>
      </p:grpSp>
      <p:grpSp>
        <p:nvGrpSpPr>
          <p:cNvPr id="225" name="组合 224"/>
          <p:cNvGrpSpPr/>
          <p:nvPr/>
        </p:nvGrpSpPr>
        <p:grpSpPr>
          <a:xfrm>
            <a:off x="1972231" y="4173959"/>
            <a:ext cx="4713236" cy="2706954"/>
            <a:chOff x="1286427" y="1750743"/>
            <a:chExt cx="7624749" cy="4379124"/>
          </a:xfrm>
        </p:grpSpPr>
        <p:sp>
          <p:nvSpPr>
            <p:cNvPr id="226" name="AutoShape 42"/>
            <p:cNvSpPr>
              <a:spLocks noChangeAspect="1" noChangeArrowheads="1" noTextEdit="1"/>
            </p:cNvSpPr>
            <p:nvPr/>
          </p:nvSpPr>
          <p:spPr bwMode="auto">
            <a:xfrm>
              <a:off x="1286427" y="1817314"/>
              <a:ext cx="7180366" cy="431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27" name="Freeform 44"/>
            <p:cNvSpPr>
              <a:spLocks/>
            </p:cNvSpPr>
            <p:nvPr/>
          </p:nvSpPr>
          <p:spPr bwMode="auto">
            <a:xfrm>
              <a:off x="1923238" y="1771827"/>
              <a:ext cx="2345802" cy="1093842"/>
            </a:xfrm>
            <a:custGeom>
              <a:avLst/>
              <a:gdLst>
                <a:gd name="T0" fmla="*/ 148 w 151"/>
                <a:gd name="T1" fmla="*/ 48 h 70"/>
                <a:gd name="T2" fmla="*/ 70 w 151"/>
                <a:gd name="T3" fmla="*/ 62 h 70"/>
                <a:gd name="T4" fmla="*/ 2 w 151"/>
                <a:gd name="T5" fmla="*/ 22 h 70"/>
                <a:gd name="T6" fmla="*/ 80 w 151"/>
                <a:gd name="T7" fmla="*/ 7 h 70"/>
                <a:gd name="T8" fmla="*/ 148 w 151"/>
                <a:gd name="T9" fmla="*/ 48 h 70"/>
              </a:gdLst>
              <a:ahLst/>
              <a:cxnLst>
                <a:cxn ang="0">
                  <a:pos x="T0" y="T1"/>
                </a:cxn>
                <a:cxn ang="0">
                  <a:pos x="T2" y="T3"/>
                </a:cxn>
                <a:cxn ang="0">
                  <a:pos x="T4" y="T5"/>
                </a:cxn>
                <a:cxn ang="0">
                  <a:pos x="T6" y="T7"/>
                </a:cxn>
                <a:cxn ang="0">
                  <a:pos x="T8" y="T9"/>
                </a:cxn>
              </a:cxnLst>
              <a:rect l="0" t="0" r="r" b="b"/>
              <a:pathLst>
                <a:path w="151" h="70">
                  <a:moveTo>
                    <a:pt x="148" y="48"/>
                  </a:moveTo>
                  <a:cubicBezTo>
                    <a:pt x="145" y="63"/>
                    <a:pt x="110" y="70"/>
                    <a:pt x="70" y="62"/>
                  </a:cubicBezTo>
                  <a:cubicBezTo>
                    <a:pt x="30" y="55"/>
                    <a:pt x="0" y="37"/>
                    <a:pt x="2" y="22"/>
                  </a:cubicBezTo>
                  <a:cubicBezTo>
                    <a:pt x="5" y="6"/>
                    <a:pt x="40" y="0"/>
                    <a:pt x="80" y="7"/>
                  </a:cubicBezTo>
                  <a:cubicBezTo>
                    <a:pt x="120" y="14"/>
                    <a:pt x="151" y="32"/>
                    <a:pt x="148" y="48"/>
                  </a:cubicBezTo>
                  <a:close/>
                </a:path>
              </a:pathLst>
            </a:custGeom>
            <a:noFill/>
            <a:ln w="33338" cap="flat">
              <a:solidFill>
                <a:srgbClr val="036EB8">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45"/>
            <p:cNvSpPr>
              <a:spLocks/>
            </p:cNvSpPr>
            <p:nvPr/>
          </p:nvSpPr>
          <p:spPr bwMode="auto">
            <a:xfrm>
              <a:off x="1379565" y="3396346"/>
              <a:ext cx="2438942" cy="1327773"/>
            </a:xfrm>
            <a:custGeom>
              <a:avLst/>
              <a:gdLst>
                <a:gd name="T0" fmla="*/ 153 w 157"/>
                <a:gd name="T1" fmla="*/ 56 h 85"/>
                <a:gd name="T2" fmla="*/ 72 w 157"/>
                <a:gd name="T3" fmla="*/ 78 h 85"/>
                <a:gd name="T4" fmla="*/ 4 w 157"/>
                <a:gd name="T5" fmla="*/ 29 h 85"/>
                <a:gd name="T6" fmla="*/ 85 w 157"/>
                <a:gd name="T7" fmla="*/ 7 h 85"/>
                <a:gd name="T8" fmla="*/ 153 w 157"/>
                <a:gd name="T9" fmla="*/ 56 h 85"/>
              </a:gdLst>
              <a:ahLst/>
              <a:cxnLst>
                <a:cxn ang="0">
                  <a:pos x="T0" y="T1"/>
                </a:cxn>
                <a:cxn ang="0">
                  <a:pos x="T2" y="T3"/>
                </a:cxn>
                <a:cxn ang="0">
                  <a:pos x="T4" y="T5"/>
                </a:cxn>
                <a:cxn ang="0">
                  <a:pos x="T6" y="T7"/>
                </a:cxn>
                <a:cxn ang="0">
                  <a:pos x="T8" y="T9"/>
                </a:cxn>
              </a:cxnLst>
              <a:rect l="0" t="0" r="r" b="b"/>
              <a:pathLst>
                <a:path w="157" h="85">
                  <a:moveTo>
                    <a:pt x="153" y="56"/>
                  </a:moveTo>
                  <a:cubicBezTo>
                    <a:pt x="150" y="75"/>
                    <a:pt x="114" y="85"/>
                    <a:pt x="72" y="78"/>
                  </a:cubicBezTo>
                  <a:cubicBezTo>
                    <a:pt x="31" y="71"/>
                    <a:pt x="0" y="49"/>
                    <a:pt x="4" y="29"/>
                  </a:cubicBezTo>
                  <a:cubicBezTo>
                    <a:pt x="7" y="10"/>
                    <a:pt x="44" y="0"/>
                    <a:pt x="85" y="7"/>
                  </a:cubicBezTo>
                  <a:cubicBezTo>
                    <a:pt x="126" y="15"/>
                    <a:pt x="157" y="36"/>
                    <a:pt x="153" y="56"/>
                  </a:cubicBezTo>
                  <a:close/>
                </a:path>
              </a:pathLst>
            </a:custGeom>
            <a:noFill/>
            <a:ln w="33338" cap="flat">
              <a:solidFill>
                <a:srgbClr val="036EB8">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6"/>
            <p:cNvSpPr>
              <a:spLocks/>
            </p:cNvSpPr>
            <p:nvPr/>
          </p:nvSpPr>
          <p:spPr bwMode="auto">
            <a:xfrm>
              <a:off x="2343446" y="2521272"/>
              <a:ext cx="279416" cy="1093842"/>
            </a:xfrm>
            <a:custGeom>
              <a:avLst/>
              <a:gdLst>
                <a:gd name="T0" fmla="*/ 4 w 18"/>
                <a:gd name="T1" fmla="*/ 70 h 70"/>
                <a:gd name="T2" fmla="*/ 3 w 18"/>
                <a:gd name="T3" fmla="*/ 34 h 70"/>
                <a:gd name="T4" fmla="*/ 14 w 18"/>
                <a:gd name="T5" fmla="*/ 1 h 70"/>
                <a:gd name="T6" fmla="*/ 16 w 18"/>
                <a:gd name="T7" fmla="*/ 36 h 70"/>
                <a:gd name="T8" fmla="*/ 4 w 18"/>
                <a:gd name="T9" fmla="*/ 70 h 70"/>
              </a:gdLst>
              <a:ahLst/>
              <a:cxnLst>
                <a:cxn ang="0">
                  <a:pos x="T0" y="T1"/>
                </a:cxn>
                <a:cxn ang="0">
                  <a:pos x="T2" y="T3"/>
                </a:cxn>
                <a:cxn ang="0">
                  <a:pos x="T4" y="T5"/>
                </a:cxn>
                <a:cxn ang="0">
                  <a:pos x="T6" y="T7"/>
                </a:cxn>
                <a:cxn ang="0">
                  <a:pos x="T8" y="T9"/>
                </a:cxn>
              </a:cxnLst>
              <a:rect l="0" t="0" r="r" b="b"/>
              <a:pathLst>
                <a:path w="18" h="70">
                  <a:moveTo>
                    <a:pt x="4" y="70"/>
                  </a:moveTo>
                  <a:cubicBezTo>
                    <a:pt x="0" y="69"/>
                    <a:pt x="0" y="53"/>
                    <a:pt x="3" y="34"/>
                  </a:cubicBezTo>
                  <a:cubicBezTo>
                    <a:pt x="5" y="15"/>
                    <a:pt x="11" y="0"/>
                    <a:pt x="14" y="1"/>
                  </a:cubicBezTo>
                  <a:cubicBezTo>
                    <a:pt x="18" y="1"/>
                    <a:pt x="18" y="17"/>
                    <a:pt x="16" y="36"/>
                  </a:cubicBezTo>
                  <a:cubicBezTo>
                    <a:pt x="13" y="55"/>
                    <a:pt x="8" y="70"/>
                    <a:pt x="4" y="70"/>
                  </a:cubicBezTo>
                  <a:close/>
                </a:path>
              </a:pathLst>
            </a:custGeom>
            <a:noFill/>
            <a:ln w="33338" cap="flat">
              <a:solidFill>
                <a:srgbClr val="036EB8">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7"/>
            <p:cNvSpPr>
              <a:spLocks/>
            </p:cNvSpPr>
            <p:nvPr/>
          </p:nvSpPr>
          <p:spPr bwMode="auto">
            <a:xfrm>
              <a:off x="3118883" y="2724879"/>
              <a:ext cx="281583" cy="1076514"/>
            </a:xfrm>
            <a:custGeom>
              <a:avLst/>
              <a:gdLst>
                <a:gd name="T0" fmla="*/ 4 w 18"/>
                <a:gd name="T1" fmla="*/ 69 h 69"/>
                <a:gd name="T2" fmla="*/ 3 w 18"/>
                <a:gd name="T3" fmla="*/ 34 h 69"/>
                <a:gd name="T4" fmla="*/ 14 w 18"/>
                <a:gd name="T5" fmla="*/ 0 h 69"/>
                <a:gd name="T6" fmla="*/ 15 w 18"/>
                <a:gd name="T7" fmla="*/ 35 h 69"/>
                <a:gd name="T8" fmla="*/ 4 w 18"/>
                <a:gd name="T9" fmla="*/ 69 h 69"/>
              </a:gdLst>
              <a:ahLst/>
              <a:cxnLst>
                <a:cxn ang="0">
                  <a:pos x="T0" y="T1"/>
                </a:cxn>
                <a:cxn ang="0">
                  <a:pos x="T2" y="T3"/>
                </a:cxn>
                <a:cxn ang="0">
                  <a:pos x="T4" y="T5"/>
                </a:cxn>
                <a:cxn ang="0">
                  <a:pos x="T6" y="T7"/>
                </a:cxn>
                <a:cxn ang="0">
                  <a:pos x="T8" y="T9"/>
                </a:cxn>
              </a:cxnLst>
              <a:rect l="0" t="0" r="r" b="b"/>
              <a:pathLst>
                <a:path w="18" h="69">
                  <a:moveTo>
                    <a:pt x="4" y="69"/>
                  </a:moveTo>
                  <a:cubicBezTo>
                    <a:pt x="1" y="68"/>
                    <a:pt x="0" y="53"/>
                    <a:pt x="3" y="34"/>
                  </a:cubicBezTo>
                  <a:cubicBezTo>
                    <a:pt x="6" y="15"/>
                    <a:pt x="11" y="0"/>
                    <a:pt x="14" y="0"/>
                  </a:cubicBezTo>
                  <a:cubicBezTo>
                    <a:pt x="17" y="1"/>
                    <a:pt x="18" y="17"/>
                    <a:pt x="15" y="35"/>
                  </a:cubicBezTo>
                  <a:cubicBezTo>
                    <a:pt x="12" y="54"/>
                    <a:pt x="7" y="69"/>
                    <a:pt x="4" y="69"/>
                  </a:cubicBezTo>
                  <a:close/>
                </a:path>
              </a:pathLst>
            </a:custGeom>
            <a:noFill/>
            <a:ln w="33338" cap="flat">
              <a:solidFill>
                <a:srgbClr val="036EB8">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8"/>
            <p:cNvSpPr>
              <a:spLocks/>
            </p:cNvSpPr>
            <p:nvPr/>
          </p:nvSpPr>
          <p:spPr bwMode="auto">
            <a:xfrm>
              <a:off x="1301588" y="4238928"/>
              <a:ext cx="249092" cy="1345101"/>
            </a:xfrm>
            <a:custGeom>
              <a:avLst/>
              <a:gdLst>
                <a:gd name="T0" fmla="*/ 7 w 16"/>
                <a:gd name="T1" fmla="*/ 86 h 86"/>
                <a:gd name="T2" fmla="*/ 0 w 16"/>
                <a:gd name="T3" fmla="*/ 43 h 86"/>
                <a:gd name="T4" fmla="*/ 8 w 16"/>
                <a:gd name="T5" fmla="*/ 0 h 86"/>
                <a:gd name="T6" fmla="*/ 16 w 16"/>
                <a:gd name="T7" fmla="*/ 43 h 86"/>
                <a:gd name="T8" fmla="*/ 7 w 16"/>
                <a:gd name="T9" fmla="*/ 86 h 86"/>
              </a:gdLst>
              <a:ahLst/>
              <a:cxnLst>
                <a:cxn ang="0">
                  <a:pos x="T0" y="T1"/>
                </a:cxn>
                <a:cxn ang="0">
                  <a:pos x="T2" y="T3"/>
                </a:cxn>
                <a:cxn ang="0">
                  <a:pos x="T4" y="T5"/>
                </a:cxn>
                <a:cxn ang="0">
                  <a:pos x="T6" y="T7"/>
                </a:cxn>
                <a:cxn ang="0">
                  <a:pos x="T8" y="T9"/>
                </a:cxn>
              </a:cxnLst>
              <a:rect l="0" t="0" r="r" b="b"/>
              <a:pathLst>
                <a:path w="16" h="86">
                  <a:moveTo>
                    <a:pt x="7" y="86"/>
                  </a:moveTo>
                  <a:cubicBezTo>
                    <a:pt x="3" y="86"/>
                    <a:pt x="0" y="67"/>
                    <a:pt x="0" y="43"/>
                  </a:cubicBezTo>
                  <a:cubicBezTo>
                    <a:pt x="0" y="19"/>
                    <a:pt x="4" y="0"/>
                    <a:pt x="8" y="0"/>
                  </a:cubicBezTo>
                  <a:cubicBezTo>
                    <a:pt x="13" y="0"/>
                    <a:pt x="16" y="19"/>
                    <a:pt x="16" y="43"/>
                  </a:cubicBezTo>
                  <a:cubicBezTo>
                    <a:pt x="15" y="67"/>
                    <a:pt x="12" y="86"/>
                    <a:pt x="7" y="86"/>
                  </a:cubicBezTo>
                  <a:close/>
                </a:path>
              </a:pathLst>
            </a:custGeom>
            <a:noFill/>
            <a:ln w="33338" cap="flat">
              <a:solidFill>
                <a:srgbClr val="036EB8">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9"/>
            <p:cNvSpPr>
              <a:spLocks/>
            </p:cNvSpPr>
            <p:nvPr/>
          </p:nvSpPr>
          <p:spPr bwMode="auto">
            <a:xfrm>
              <a:off x="1830098" y="3411507"/>
              <a:ext cx="249092" cy="1264958"/>
            </a:xfrm>
            <a:custGeom>
              <a:avLst/>
              <a:gdLst>
                <a:gd name="T0" fmla="*/ 8 w 16"/>
                <a:gd name="T1" fmla="*/ 81 h 81"/>
                <a:gd name="T2" fmla="*/ 0 w 16"/>
                <a:gd name="T3" fmla="*/ 41 h 81"/>
                <a:gd name="T4" fmla="*/ 8 w 16"/>
                <a:gd name="T5" fmla="*/ 0 h 81"/>
                <a:gd name="T6" fmla="*/ 16 w 16"/>
                <a:gd name="T7" fmla="*/ 40 h 81"/>
                <a:gd name="T8" fmla="*/ 8 w 16"/>
                <a:gd name="T9" fmla="*/ 81 h 81"/>
              </a:gdLst>
              <a:ahLst/>
              <a:cxnLst>
                <a:cxn ang="0">
                  <a:pos x="T0" y="T1"/>
                </a:cxn>
                <a:cxn ang="0">
                  <a:pos x="T2" y="T3"/>
                </a:cxn>
                <a:cxn ang="0">
                  <a:pos x="T4" y="T5"/>
                </a:cxn>
                <a:cxn ang="0">
                  <a:pos x="T6" y="T7"/>
                </a:cxn>
                <a:cxn ang="0">
                  <a:pos x="T8" y="T9"/>
                </a:cxn>
              </a:cxnLst>
              <a:rect l="0" t="0" r="r" b="b"/>
              <a:pathLst>
                <a:path w="16" h="81">
                  <a:moveTo>
                    <a:pt x="8" y="81"/>
                  </a:moveTo>
                  <a:cubicBezTo>
                    <a:pt x="4" y="81"/>
                    <a:pt x="1" y="63"/>
                    <a:pt x="0" y="41"/>
                  </a:cubicBezTo>
                  <a:cubicBezTo>
                    <a:pt x="0" y="18"/>
                    <a:pt x="3" y="0"/>
                    <a:pt x="8" y="0"/>
                  </a:cubicBezTo>
                  <a:cubicBezTo>
                    <a:pt x="12" y="0"/>
                    <a:pt x="16" y="18"/>
                    <a:pt x="16" y="40"/>
                  </a:cubicBezTo>
                  <a:cubicBezTo>
                    <a:pt x="16" y="63"/>
                    <a:pt x="13" y="81"/>
                    <a:pt x="8" y="81"/>
                  </a:cubicBezTo>
                  <a:close/>
                </a:path>
              </a:pathLst>
            </a:custGeom>
            <a:noFill/>
            <a:ln w="33338" cap="flat">
              <a:solidFill>
                <a:srgbClr val="036EB8">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50"/>
            <p:cNvSpPr>
              <a:spLocks/>
            </p:cNvSpPr>
            <p:nvPr/>
          </p:nvSpPr>
          <p:spPr bwMode="auto">
            <a:xfrm>
              <a:off x="3632229" y="3864207"/>
              <a:ext cx="264255" cy="1282286"/>
            </a:xfrm>
            <a:custGeom>
              <a:avLst/>
              <a:gdLst>
                <a:gd name="T0" fmla="*/ 6 w 17"/>
                <a:gd name="T1" fmla="*/ 81 h 82"/>
                <a:gd name="T2" fmla="*/ 1 w 17"/>
                <a:gd name="T3" fmla="*/ 40 h 82"/>
                <a:gd name="T4" fmla="*/ 10 w 17"/>
                <a:gd name="T5" fmla="*/ 0 h 82"/>
                <a:gd name="T6" fmla="*/ 16 w 17"/>
                <a:gd name="T7" fmla="*/ 41 h 82"/>
                <a:gd name="T8" fmla="*/ 6 w 17"/>
                <a:gd name="T9" fmla="*/ 81 h 82"/>
              </a:gdLst>
              <a:ahLst/>
              <a:cxnLst>
                <a:cxn ang="0">
                  <a:pos x="T0" y="T1"/>
                </a:cxn>
                <a:cxn ang="0">
                  <a:pos x="T2" y="T3"/>
                </a:cxn>
                <a:cxn ang="0">
                  <a:pos x="T4" y="T5"/>
                </a:cxn>
                <a:cxn ang="0">
                  <a:pos x="T6" y="T7"/>
                </a:cxn>
                <a:cxn ang="0">
                  <a:pos x="T8" y="T9"/>
                </a:cxn>
              </a:cxnLst>
              <a:rect l="0" t="0" r="r" b="b"/>
              <a:pathLst>
                <a:path w="17" h="82">
                  <a:moveTo>
                    <a:pt x="6" y="81"/>
                  </a:moveTo>
                  <a:cubicBezTo>
                    <a:pt x="2" y="81"/>
                    <a:pt x="0" y="63"/>
                    <a:pt x="1" y="40"/>
                  </a:cubicBezTo>
                  <a:cubicBezTo>
                    <a:pt x="2" y="18"/>
                    <a:pt x="6" y="0"/>
                    <a:pt x="10" y="0"/>
                  </a:cubicBezTo>
                  <a:cubicBezTo>
                    <a:pt x="15" y="0"/>
                    <a:pt x="17" y="19"/>
                    <a:pt x="16" y="41"/>
                  </a:cubicBezTo>
                  <a:cubicBezTo>
                    <a:pt x="15" y="64"/>
                    <a:pt x="11" y="82"/>
                    <a:pt x="6" y="81"/>
                  </a:cubicBezTo>
                  <a:close/>
                </a:path>
              </a:pathLst>
            </a:custGeom>
            <a:noFill/>
            <a:ln w="33338" cap="flat">
              <a:solidFill>
                <a:srgbClr val="036EB8">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51"/>
            <p:cNvSpPr>
              <a:spLocks/>
            </p:cNvSpPr>
            <p:nvPr/>
          </p:nvSpPr>
          <p:spPr bwMode="auto">
            <a:xfrm>
              <a:off x="3118883" y="4676465"/>
              <a:ext cx="327069" cy="1312610"/>
            </a:xfrm>
            <a:custGeom>
              <a:avLst/>
              <a:gdLst>
                <a:gd name="T0" fmla="*/ 9 w 21"/>
                <a:gd name="T1" fmla="*/ 84 h 84"/>
                <a:gd name="T2" fmla="*/ 0 w 21"/>
                <a:gd name="T3" fmla="*/ 41 h 84"/>
                <a:gd name="T4" fmla="*/ 11 w 21"/>
                <a:gd name="T5" fmla="*/ 0 h 84"/>
                <a:gd name="T6" fmla="*/ 20 w 21"/>
                <a:gd name="T7" fmla="*/ 42 h 84"/>
                <a:gd name="T8" fmla="*/ 9 w 21"/>
                <a:gd name="T9" fmla="*/ 84 h 84"/>
              </a:gdLst>
              <a:ahLst/>
              <a:cxnLst>
                <a:cxn ang="0">
                  <a:pos x="T0" y="T1"/>
                </a:cxn>
                <a:cxn ang="0">
                  <a:pos x="T2" y="T3"/>
                </a:cxn>
                <a:cxn ang="0">
                  <a:pos x="T4" y="T5"/>
                </a:cxn>
                <a:cxn ang="0">
                  <a:pos x="T6" y="T7"/>
                </a:cxn>
                <a:cxn ang="0">
                  <a:pos x="T8" y="T9"/>
                </a:cxn>
              </a:cxnLst>
              <a:rect l="0" t="0" r="r" b="b"/>
              <a:pathLst>
                <a:path w="21" h="84">
                  <a:moveTo>
                    <a:pt x="9" y="84"/>
                  </a:moveTo>
                  <a:cubicBezTo>
                    <a:pt x="4" y="83"/>
                    <a:pt x="0" y="65"/>
                    <a:pt x="0" y="41"/>
                  </a:cubicBezTo>
                  <a:cubicBezTo>
                    <a:pt x="0" y="18"/>
                    <a:pt x="5" y="0"/>
                    <a:pt x="11" y="0"/>
                  </a:cubicBezTo>
                  <a:cubicBezTo>
                    <a:pt x="16" y="0"/>
                    <a:pt x="21" y="19"/>
                    <a:pt x="20" y="42"/>
                  </a:cubicBezTo>
                  <a:cubicBezTo>
                    <a:pt x="20" y="65"/>
                    <a:pt x="15" y="84"/>
                    <a:pt x="9" y="84"/>
                  </a:cubicBezTo>
                  <a:close/>
                </a:path>
              </a:pathLst>
            </a:custGeom>
            <a:noFill/>
            <a:ln w="33338" cap="flat">
              <a:solidFill>
                <a:srgbClr val="036EB8">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Oval 60"/>
            <p:cNvSpPr>
              <a:spLocks noChangeArrowheads="1"/>
            </p:cNvSpPr>
            <p:nvPr/>
          </p:nvSpPr>
          <p:spPr bwMode="auto">
            <a:xfrm>
              <a:off x="6985582" y="1750743"/>
              <a:ext cx="1925594" cy="764607"/>
            </a:xfrm>
            <a:prstGeom prst="ellipse">
              <a:avLst/>
            </a:prstGeom>
            <a:noFill/>
            <a:ln w="33338" cap="flat">
              <a:solidFill>
                <a:srgbClr val="F39800">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Oval 61"/>
            <p:cNvSpPr>
              <a:spLocks noChangeArrowheads="1"/>
            </p:cNvSpPr>
            <p:nvPr/>
          </p:nvSpPr>
          <p:spPr bwMode="auto">
            <a:xfrm>
              <a:off x="6363932" y="3609191"/>
              <a:ext cx="2360965" cy="781935"/>
            </a:xfrm>
            <a:prstGeom prst="ellipse">
              <a:avLst/>
            </a:prstGeom>
            <a:noFill/>
            <a:ln w="33338" cap="flat">
              <a:solidFill>
                <a:srgbClr val="F39800">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62"/>
            <p:cNvSpPr>
              <a:spLocks/>
            </p:cNvSpPr>
            <p:nvPr/>
          </p:nvSpPr>
          <p:spPr bwMode="auto">
            <a:xfrm>
              <a:off x="6985582" y="2374558"/>
              <a:ext cx="357393" cy="1282286"/>
            </a:xfrm>
            <a:custGeom>
              <a:avLst/>
              <a:gdLst>
                <a:gd name="T0" fmla="*/ 6 w 23"/>
                <a:gd name="T1" fmla="*/ 81 h 82"/>
                <a:gd name="T2" fmla="*/ 3 w 23"/>
                <a:gd name="T3" fmla="*/ 40 h 82"/>
                <a:gd name="T4" fmla="*/ 17 w 23"/>
                <a:gd name="T5" fmla="*/ 0 h 82"/>
                <a:gd name="T6" fmla="*/ 20 w 23"/>
                <a:gd name="T7" fmla="*/ 42 h 82"/>
                <a:gd name="T8" fmla="*/ 6 w 23"/>
                <a:gd name="T9" fmla="*/ 81 h 82"/>
              </a:gdLst>
              <a:ahLst/>
              <a:cxnLst>
                <a:cxn ang="0">
                  <a:pos x="T0" y="T1"/>
                </a:cxn>
                <a:cxn ang="0">
                  <a:pos x="T2" y="T3"/>
                </a:cxn>
                <a:cxn ang="0">
                  <a:pos x="T4" y="T5"/>
                </a:cxn>
                <a:cxn ang="0">
                  <a:pos x="T6" y="T7"/>
                </a:cxn>
                <a:cxn ang="0">
                  <a:pos x="T8" y="T9"/>
                </a:cxn>
              </a:cxnLst>
              <a:rect l="0" t="0" r="r" b="b"/>
              <a:pathLst>
                <a:path w="23" h="82">
                  <a:moveTo>
                    <a:pt x="6" y="81"/>
                  </a:moveTo>
                  <a:cubicBezTo>
                    <a:pt x="2" y="81"/>
                    <a:pt x="0" y="62"/>
                    <a:pt x="3" y="40"/>
                  </a:cubicBezTo>
                  <a:cubicBezTo>
                    <a:pt x="6" y="17"/>
                    <a:pt x="12" y="0"/>
                    <a:pt x="17" y="0"/>
                  </a:cubicBezTo>
                  <a:cubicBezTo>
                    <a:pt x="21" y="1"/>
                    <a:pt x="23" y="20"/>
                    <a:pt x="20" y="42"/>
                  </a:cubicBezTo>
                  <a:cubicBezTo>
                    <a:pt x="17" y="64"/>
                    <a:pt x="11" y="82"/>
                    <a:pt x="6" y="81"/>
                  </a:cubicBezTo>
                  <a:close/>
                </a:path>
              </a:pathLst>
            </a:custGeom>
            <a:noFill/>
            <a:ln w="33338" cap="flat">
              <a:solidFill>
                <a:srgbClr val="F39800">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63"/>
            <p:cNvSpPr>
              <a:spLocks/>
            </p:cNvSpPr>
            <p:nvPr/>
          </p:nvSpPr>
          <p:spPr bwMode="auto">
            <a:xfrm>
              <a:off x="7420952" y="2485026"/>
              <a:ext cx="309741" cy="1139328"/>
            </a:xfrm>
            <a:custGeom>
              <a:avLst/>
              <a:gdLst>
                <a:gd name="T0" fmla="*/ 7 w 20"/>
                <a:gd name="T1" fmla="*/ 73 h 73"/>
                <a:gd name="T2" fmla="*/ 2 w 20"/>
                <a:gd name="T3" fmla="*/ 36 h 73"/>
                <a:gd name="T4" fmla="*/ 13 w 20"/>
                <a:gd name="T5" fmla="*/ 0 h 73"/>
                <a:gd name="T6" fmla="*/ 19 w 20"/>
                <a:gd name="T7" fmla="*/ 37 h 73"/>
                <a:gd name="T8" fmla="*/ 7 w 20"/>
                <a:gd name="T9" fmla="*/ 73 h 73"/>
              </a:gdLst>
              <a:ahLst/>
              <a:cxnLst>
                <a:cxn ang="0">
                  <a:pos x="T0" y="T1"/>
                </a:cxn>
                <a:cxn ang="0">
                  <a:pos x="T2" y="T3"/>
                </a:cxn>
                <a:cxn ang="0">
                  <a:pos x="T4" y="T5"/>
                </a:cxn>
                <a:cxn ang="0">
                  <a:pos x="T6" y="T7"/>
                </a:cxn>
                <a:cxn ang="0">
                  <a:pos x="T8" y="T9"/>
                </a:cxn>
              </a:cxnLst>
              <a:rect l="0" t="0" r="r" b="b"/>
              <a:pathLst>
                <a:path w="20" h="73">
                  <a:moveTo>
                    <a:pt x="7" y="73"/>
                  </a:moveTo>
                  <a:cubicBezTo>
                    <a:pt x="3" y="73"/>
                    <a:pt x="0" y="56"/>
                    <a:pt x="2" y="36"/>
                  </a:cubicBezTo>
                  <a:cubicBezTo>
                    <a:pt x="3" y="16"/>
                    <a:pt x="9" y="0"/>
                    <a:pt x="13" y="0"/>
                  </a:cubicBezTo>
                  <a:cubicBezTo>
                    <a:pt x="18" y="0"/>
                    <a:pt x="20" y="17"/>
                    <a:pt x="19" y="37"/>
                  </a:cubicBezTo>
                  <a:cubicBezTo>
                    <a:pt x="17" y="57"/>
                    <a:pt x="12" y="73"/>
                    <a:pt x="7" y="73"/>
                  </a:cubicBezTo>
                  <a:close/>
                </a:path>
              </a:pathLst>
            </a:custGeom>
            <a:noFill/>
            <a:ln w="33338" cap="flat">
              <a:solidFill>
                <a:srgbClr val="F39800">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64"/>
            <p:cNvSpPr>
              <a:spLocks/>
            </p:cNvSpPr>
            <p:nvPr/>
          </p:nvSpPr>
          <p:spPr bwMode="auto">
            <a:xfrm>
              <a:off x="8103250" y="2500187"/>
              <a:ext cx="233930" cy="1186981"/>
            </a:xfrm>
            <a:custGeom>
              <a:avLst/>
              <a:gdLst>
                <a:gd name="T0" fmla="*/ 4 w 15"/>
                <a:gd name="T1" fmla="*/ 76 h 76"/>
                <a:gd name="T2" fmla="*/ 1 w 15"/>
                <a:gd name="T3" fmla="*/ 37 h 76"/>
                <a:gd name="T4" fmla="*/ 10 w 15"/>
                <a:gd name="T5" fmla="*/ 0 h 76"/>
                <a:gd name="T6" fmla="*/ 13 w 15"/>
                <a:gd name="T7" fmla="*/ 38 h 76"/>
                <a:gd name="T8" fmla="*/ 4 w 15"/>
                <a:gd name="T9" fmla="*/ 76 h 76"/>
              </a:gdLst>
              <a:ahLst/>
              <a:cxnLst>
                <a:cxn ang="0">
                  <a:pos x="T0" y="T1"/>
                </a:cxn>
                <a:cxn ang="0">
                  <a:pos x="T2" y="T3"/>
                </a:cxn>
                <a:cxn ang="0">
                  <a:pos x="T4" y="T5"/>
                </a:cxn>
                <a:cxn ang="0">
                  <a:pos x="T6" y="T7"/>
                </a:cxn>
                <a:cxn ang="0">
                  <a:pos x="T8" y="T9"/>
                </a:cxn>
              </a:cxnLst>
              <a:rect l="0" t="0" r="r" b="b"/>
              <a:pathLst>
                <a:path w="15" h="76">
                  <a:moveTo>
                    <a:pt x="4" y="76"/>
                  </a:moveTo>
                  <a:cubicBezTo>
                    <a:pt x="1" y="75"/>
                    <a:pt x="0" y="58"/>
                    <a:pt x="1" y="37"/>
                  </a:cubicBezTo>
                  <a:cubicBezTo>
                    <a:pt x="3" y="16"/>
                    <a:pt x="7" y="0"/>
                    <a:pt x="10" y="0"/>
                  </a:cubicBezTo>
                  <a:cubicBezTo>
                    <a:pt x="14" y="0"/>
                    <a:pt x="15" y="17"/>
                    <a:pt x="13" y="38"/>
                  </a:cubicBezTo>
                  <a:cubicBezTo>
                    <a:pt x="12" y="59"/>
                    <a:pt x="8" y="76"/>
                    <a:pt x="4" y="76"/>
                  </a:cubicBezTo>
                  <a:close/>
                </a:path>
              </a:pathLst>
            </a:custGeom>
            <a:noFill/>
            <a:ln w="33338" cap="flat">
              <a:solidFill>
                <a:srgbClr val="F39800">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65"/>
            <p:cNvSpPr>
              <a:spLocks/>
            </p:cNvSpPr>
            <p:nvPr/>
          </p:nvSpPr>
          <p:spPr bwMode="auto">
            <a:xfrm>
              <a:off x="8367504" y="2389721"/>
              <a:ext cx="327069" cy="1329938"/>
            </a:xfrm>
            <a:custGeom>
              <a:avLst/>
              <a:gdLst>
                <a:gd name="T0" fmla="*/ 5 w 21"/>
                <a:gd name="T1" fmla="*/ 84 h 85"/>
                <a:gd name="T2" fmla="*/ 3 w 21"/>
                <a:gd name="T3" fmla="*/ 41 h 85"/>
                <a:gd name="T4" fmla="*/ 16 w 21"/>
                <a:gd name="T5" fmla="*/ 1 h 85"/>
                <a:gd name="T6" fmla="*/ 18 w 21"/>
                <a:gd name="T7" fmla="*/ 43 h 85"/>
                <a:gd name="T8" fmla="*/ 5 w 21"/>
                <a:gd name="T9" fmla="*/ 84 h 85"/>
              </a:gdLst>
              <a:ahLst/>
              <a:cxnLst>
                <a:cxn ang="0">
                  <a:pos x="T0" y="T1"/>
                </a:cxn>
                <a:cxn ang="0">
                  <a:pos x="T2" y="T3"/>
                </a:cxn>
                <a:cxn ang="0">
                  <a:pos x="T4" y="T5"/>
                </a:cxn>
                <a:cxn ang="0">
                  <a:pos x="T6" y="T7"/>
                </a:cxn>
                <a:cxn ang="0">
                  <a:pos x="T8" y="T9"/>
                </a:cxn>
              </a:cxnLst>
              <a:rect l="0" t="0" r="r" b="b"/>
              <a:pathLst>
                <a:path w="21" h="85">
                  <a:moveTo>
                    <a:pt x="5" y="84"/>
                  </a:moveTo>
                  <a:cubicBezTo>
                    <a:pt x="1" y="84"/>
                    <a:pt x="0" y="65"/>
                    <a:pt x="3" y="41"/>
                  </a:cubicBezTo>
                  <a:cubicBezTo>
                    <a:pt x="6" y="18"/>
                    <a:pt x="12" y="0"/>
                    <a:pt x="16" y="1"/>
                  </a:cubicBezTo>
                  <a:cubicBezTo>
                    <a:pt x="20" y="1"/>
                    <a:pt x="21" y="20"/>
                    <a:pt x="18" y="43"/>
                  </a:cubicBezTo>
                  <a:cubicBezTo>
                    <a:pt x="15" y="66"/>
                    <a:pt x="9" y="85"/>
                    <a:pt x="5" y="84"/>
                  </a:cubicBezTo>
                  <a:close/>
                </a:path>
              </a:pathLst>
            </a:custGeom>
            <a:noFill/>
            <a:ln w="33338" cap="flat">
              <a:solidFill>
                <a:srgbClr val="F39800">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66"/>
            <p:cNvSpPr>
              <a:spLocks/>
            </p:cNvSpPr>
            <p:nvPr/>
          </p:nvSpPr>
          <p:spPr bwMode="auto">
            <a:xfrm>
              <a:off x="6331443" y="4157195"/>
              <a:ext cx="483022" cy="1420911"/>
            </a:xfrm>
            <a:custGeom>
              <a:avLst/>
              <a:gdLst>
                <a:gd name="T0" fmla="*/ 9 w 31"/>
                <a:gd name="T1" fmla="*/ 90 h 91"/>
                <a:gd name="T2" fmla="*/ 3 w 31"/>
                <a:gd name="T3" fmla="*/ 44 h 91"/>
                <a:gd name="T4" fmla="*/ 22 w 31"/>
                <a:gd name="T5" fmla="*/ 1 h 91"/>
                <a:gd name="T6" fmla="*/ 28 w 31"/>
                <a:gd name="T7" fmla="*/ 47 h 91"/>
                <a:gd name="T8" fmla="*/ 9 w 31"/>
                <a:gd name="T9" fmla="*/ 90 h 91"/>
              </a:gdLst>
              <a:ahLst/>
              <a:cxnLst>
                <a:cxn ang="0">
                  <a:pos x="T0" y="T1"/>
                </a:cxn>
                <a:cxn ang="0">
                  <a:pos x="T2" y="T3"/>
                </a:cxn>
                <a:cxn ang="0">
                  <a:pos x="T4" y="T5"/>
                </a:cxn>
                <a:cxn ang="0">
                  <a:pos x="T6" y="T7"/>
                </a:cxn>
                <a:cxn ang="0">
                  <a:pos x="T8" y="T9"/>
                </a:cxn>
              </a:cxnLst>
              <a:rect l="0" t="0" r="r" b="b"/>
              <a:pathLst>
                <a:path w="31" h="91">
                  <a:moveTo>
                    <a:pt x="9" y="90"/>
                  </a:moveTo>
                  <a:cubicBezTo>
                    <a:pt x="3" y="89"/>
                    <a:pt x="0" y="68"/>
                    <a:pt x="3" y="44"/>
                  </a:cubicBezTo>
                  <a:cubicBezTo>
                    <a:pt x="7" y="19"/>
                    <a:pt x="15" y="0"/>
                    <a:pt x="22" y="1"/>
                  </a:cubicBezTo>
                  <a:cubicBezTo>
                    <a:pt x="28" y="2"/>
                    <a:pt x="31" y="22"/>
                    <a:pt x="28" y="47"/>
                  </a:cubicBezTo>
                  <a:cubicBezTo>
                    <a:pt x="24" y="72"/>
                    <a:pt x="16" y="91"/>
                    <a:pt x="9" y="90"/>
                  </a:cubicBezTo>
                  <a:close/>
                </a:path>
              </a:pathLst>
            </a:custGeom>
            <a:noFill/>
            <a:ln w="33338" cap="flat">
              <a:solidFill>
                <a:srgbClr val="F39800">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67"/>
            <p:cNvSpPr>
              <a:spLocks/>
            </p:cNvSpPr>
            <p:nvPr/>
          </p:nvSpPr>
          <p:spPr bwMode="auto">
            <a:xfrm>
              <a:off x="7574740" y="4358635"/>
              <a:ext cx="420208" cy="1501055"/>
            </a:xfrm>
            <a:custGeom>
              <a:avLst/>
              <a:gdLst>
                <a:gd name="T0" fmla="*/ 7 w 27"/>
                <a:gd name="T1" fmla="*/ 96 h 96"/>
                <a:gd name="T2" fmla="*/ 4 w 27"/>
                <a:gd name="T3" fmla="*/ 47 h 96"/>
                <a:gd name="T4" fmla="*/ 20 w 27"/>
                <a:gd name="T5" fmla="*/ 1 h 96"/>
                <a:gd name="T6" fmla="*/ 23 w 27"/>
                <a:gd name="T7" fmla="*/ 49 h 96"/>
                <a:gd name="T8" fmla="*/ 7 w 27"/>
                <a:gd name="T9" fmla="*/ 96 h 96"/>
              </a:gdLst>
              <a:ahLst/>
              <a:cxnLst>
                <a:cxn ang="0">
                  <a:pos x="T0" y="T1"/>
                </a:cxn>
                <a:cxn ang="0">
                  <a:pos x="T2" y="T3"/>
                </a:cxn>
                <a:cxn ang="0">
                  <a:pos x="T4" y="T5"/>
                </a:cxn>
                <a:cxn ang="0">
                  <a:pos x="T6" y="T7"/>
                </a:cxn>
                <a:cxn ang="0">
                  <a:pos x="T8" y="T9"/>
                </a:cxn>
              </a:cxnLst>
              <a:rect l="0" t="0" r="r" b="b"/>
              <a:pathLst>
                <a:path w="27" h="96">
                  <a:moveTo>
                    <a:pt x="7" y="96"/>
                  </a:moveTo>
                  <a:cubicBezTo>
                    <a:pt x="2" y="95"/>
                    <a:pt x="0" y="73"/>
                    <a:pt x="4" y="47"/>
                  </a:cubicBezTo>
                  <a:cubicBezTo>
                    <a:pt x="7" y="21"/>
                    <a:pt x="15" y="0"/>
                    <a:pt x="20" y="1"/>
                  </a:cubicBezTo>
                  <a:cubicBezTo>
                    <a:pt x="26" y="1"/>
                    <a:pt x="27" y="23"/>
                    <a:pt x="23" y="49"/>
                  </a:cubicBezTo>
                  <a:cubicBezTo>
                    <a:pt x="20" y="76"/>
                    <a:pt x="12" y="96"/>
                    <a:pt x="7" y="96"/>
                  </a:cubicBezTo>
                  <a:close/>
                </a:path>
              </a:pathLst>
            </a:custGeom>
            <a:noFill/>
            <a:ln w="33338" cap="flat">
              <a:solidFill>
                <a:srgbClr val="F39800">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68"/>
            <p:cNvSpPr>
              <a:spLocks/>
            </p:cNvSpPr>
            <p:nvPr/>
          </p:nvSpPr>
          <p:spPr bwMode="auto">
            <a:xfrm>
              <a:off x="7139369" y="4124704"/>
              <a:ext cx="405046" cy="937889"/>
            </a:xfrm>
            <a:custGeom>
              <a:avLst/>
              <a:gdLst>
                <a:gd name="T0" fmla="*/ 17 w 26"/>
                <a:gd name="T1" fmla="*/ 59 h 60"/>
                <a:gd name="T2" fmla="*/ 3 w 26"/>
                <a:gd name="T3" fmla="*/ 32 h 60"/>
                <a:gd name="T4" fmla="*/ 9 w 26"/>
                <a:gd name="T5" fmla="*/ 1 h 60"/>
                <a:gd name="T6" fmla="*/ 23 w 26"/>
                <a:gd name="T7" fmla="*/ 29 h 60"/>
                <a:gd name="T8" fmla="*/ 17 w 26"/>
                <a:gd name="T9" fmla="*/ 59 h 60"/>
              </a:gdLst>
              <a:ahLst/>
              <a:cxnLst>
                <a:cxn ang="0">
                  <a:pos x="T0" y="T1"/>
                </a:cxn>
                <a:cxn ang="0">
                  <a:pos x="T2" y="T3"/>
                </a:cxn>
                <a:cxn ang="0">
                  <a:pos x="T4" y="T5"/>
                </a:cxn>
                <a:cxn ang="0">
                  <a:pos x="T6" y="T7"/>
                </a:cxn>
                <a:cxn ang="0">
                  <a:pos x="T8" y="T9"/>
                </a:cxn>
              </a:cxnLst>
              <a:rect l="0" t="0" r="r" b="b"/>
              <a:pathLst>
                <a:path w="26" h="60">
                  <a:moveTo>
                    <a:pt x="17" y="59"/>
                  </a:moveTo>
                  <a:cubicBezTo>
                    <a:pt x="12" y="60"/>
                    <a:pt x="5" y="48"/>
                    <a:pt x="3" y="32"/>
                  </a:cubicBezTo>
                  <a:cubicBezTo>
                    <a:pt x="0" y="16"/>
                    <a:pt x="3" y="2"/>
                    <a:pt x="9" y="1"/>
                  </a:cubicBezTo>
                  <a:cubicBezTo>
                    <a:pt x="14" y="0"/>
                    <a:pt x="21" y="13"/>
                    <a:pt x="23" y="29"/>
                  </a:cubicBezTo>
                  <a:cubicBezTo>
                    <a:pt x="26" y="45"/>
                    <a:pt x="23" y="58"/>
                    <a:pt x="17" y="59"/>
                  </a:cubicBezTo>
                  <a:close/>
                </a:path>
              </a:pathLst>
            </a:custGeom>
            <a:noFill/>
            <a:ln w="33338" cap="flat">
              <a:solidFill>
                <a:srgbClr val="F39800">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69"/>
            <p:cNvSpPr>
              <a:spLocks/>
            </p:cNvSpPr>
            <p:nvPr/>
          </p:nvSpPr>
          <p:spPr bwMode="auto">
            <a:xfrm>
              <a:off x="8213716" y="4077052"/>
              <a:ext cx="418042" cy="1189147"/>
            </a:xfrm>
            <a:custGeom>
              <a:avLst/>
              <a:gdLst>
                <a:gd name="T0" fmla="*/ 19 w 27"/>
                <a:gd name="T1" fmla="*/ 75 h 76"/>
                <a:gd name="T2" fmla="*/ 3 w 27"/>
                <a:gd name="T3" fmla="*/ 40 h 76"/>
                <a:gd name="T4" fmla="*/ 8 w 27"/>
                <a:gd name="T5" fmla="*/ 1 h 76"/>
                <a:gd name="T6" fmla="*/ 24 w 27"/>
                <a:gd name="T7" fmla="*/ 37 h 76"/>
                <a:gd name="T8" fmla="*/ 19 w 27"/>
                <a:gd name="T9" fmla="*/ 75 h 76"/>
              </a:gdLst>
              <a:ahLst/>
              <a:cxnLst>
                <a:cxn ang="0">
                  <a:pos x="T0" y="T1"/>
                </a:cxn>
                <a:cxn ang="0">
                  <a:pos x="T2" y="T3"/>
                </a:cxn>
                <a:cxn ang="0">
                  <a:pos x="T4" y="T5"/>
                </a:cxn>
                <a:cxn ang="0">
                  <a:pos x="T6" y="T7"/>
                </a:cxn>
                <a:cxn ang="0">
                  <a:pos x="T8" y="T9"/>
                </a:cxn>
              </a:cxnLst>
              <a:rect l="0" t="0" r="r" b="b"/>
              <a:pathLst>
                <a:path w="27" h="76">
                  <a:moveTo>
                    <a:pt x="19" y="75"/>
                  </a:moveTo>
                  <a:cubicBezTo>
                    <a:pt x="13" y="76"/>
                    <a:pt x="6" y="60"/>
                    <a:pt x="3" y="40"/>
                  </a:cubicBezTo>
                  <a:cubicBezTo>
                    <a:pt x="0" y="19"/>
                    <a:pt x="2" y="2"/>
                    <a:pt x="8" y="1"/>
                  </a:cubicBezTo>
                  <a:cubicBezTo>
                    <a:pt x="14" y="0"/>
                    <a:pt x="21" y="16"/>
                    <a:pt x="24" y="37"/>
                  </a:cubicBezTo>
                  <a:cubicBezTo>
                    <a:pt x="27" y="57"/>
                    <a:pt x="25" y="75"/>
                    <a:pt x="19" y="75"/>
                  </a:cubicBezTo>
                  <a:close/>
                </a:path>
              </a:pathLst>
            </a:custGeom>
            <a:noFill/>
            <a:ln w="33338" cap="flat">
              <a:solidFill>
                <a:srgbClr val="F39800">
                  <a:alpha val="10196"/>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73" name="图片 272"/>
          <p:cNvPicPr>
            <a:picLocks noChangeAspect="1"/>
          </p:cNvPicPr>
          <p:nvPr/>
        </p:nvPicPr>
        <p:blipFill>
          <a:blip r:embed="rId8"/>
          <a:stretch>
            <a:fillRect/>
          </a:stretch>
        </p:blipFill>
        <p:spPr>
          <a:xfrm>
            <a:off x="1228213" y="3098538"/>
            <a:ext cx="7048500" cy="600075"/>
          </a:xfrm>
          <a:prstGeom prst="rect">
            <a:avLst/>
          </a:prstGeom>
        </p:spPr>
      </p:pic>
      <p:sp>
        <p:nvSpPr>
          <p:cNvPr id="6" name="对话气泡: 矩形 5"/>
          <p:cNvSpPr/>
          <p:nvPr/>
        </p:nvSpPr>
        <p:spPr>
          <a:xfrm>
            <a:off x="4217449" y="2502451"/>
            <a:ext cx="1746714" cy="521982"/>
          </a:xfrm>
          <a:prstGeom prst="wedgeRectCallout">
            <a:avLst>
              <a:gd name="adj1" fmla="val -35491"/>
              <a:gd name="adj2" fmla="val 8177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i="1" dirty="0">
                <a:latin typeface="Arial" panose="020B0604020202020204" pitchFamily="34" charset="0"/>
                <a:cs typeface="Arial" panose="020B0604020202020204" pitchFamily="34" charset="0"/>
              </a:rPr>
              <a:t>p</a:t>
            </a:r>
            <a:r>
              <a:rPr lang="en-US" altLang="zh-CN" sz="2000" dirty="0">
                <a:latin typeface="Arial" panose="020B0604020202020204" pitchFamily="34" charset="0"/>
                <a:cs typeface="Arial" panose="020B0604020202020204" pitchFamily="34" charset="0"/>
              </a:rPr>
              <a:t>(·) : position</a:t>
            </a:r>
            <a:endParaRPr lang="zh-CN" altLang="en-US" sz="2000" dirty="0">
              <a:latin typeface="Arial" panose="020B0604020202020204" pitchFamily="34" charset="0"/>
              <a:cs typeface="Arial" panose="020B0604020202020204" pitchFamily="34" charset="0"/>
            </a:endParaRPr>
          </a:p>
        </p:txBody>
      </p:sp>
      <p:sp>
        <p:nvSpPr>
          <p:cNvPr id="7" name="灯片编号占位符 6"/>
          <p:cNvSpPr>
            <a:spLocks noGrp="1"/>
          </p:cNvSpPr>
          <p:nvPr>
            <p:ph type="sldNum" sz="quarter" idx="13"/>
          </p:nvPr>
        </p:nvSpPr>
        <p:spPr/>
        <p:txBody>
          <a:bodyPr/>
          <a:lstStyle/>
          <a:p>
            <a:fld id="{9F58998E-2429-314E-B86C-A079AABAA7E0}" type="slidenum">
              <a:rPr lang="en-US" smtClean="0"/>
              <a:t>10</a:t>
            </a:fld>
            <a:endParaRPr lang="en-US"/>
          </a:p>
        </p:txBody>
      </p:sp>
    </p:spTree>
    <p:extLst>
      <p:ext uri="{BB962C8B-B14F-4D97-AF65-F5344CB8AC3E}">
        <p14:creationId xmlns:p14="http://schemas.microsoft.com/office/powerpoint/2010/main" val="168343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38"/>
                                        </p:tgtEl>
                                      </p:cBhvr>
                                    </p:animEffect>
                                    <p:set>
                                      <p:cBhvr>
                                        <p:cTn id="11" dur="1" fill="hold">
                                          <p:stCondLst>
                                            <p:cond delay="499"/>
                                          </p:stCondLst>
                                        </p:cTn>
                                        <p:tgtEl>
                                          <p:spTgt spid="138"/>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Structure matching cost:</a:t>
            </a:r>
          </a:p>
          <a:p>
            <a:pPr marL="457200" lvl="1" indent="0">
              <a:buNone/>
            </a:pPr>
            <a:r>
              <a:rPr lang="en-US" altLang="zh-CN" dirty="0">
                <a:solidFill>
                  <a:schemeClr val="bg1">
                    <a:lumMod val="85000"/>
                  </a:schemeClr>
                </a:solidFill>
              </a:rPr>
              <a:t>1) Find correspondences</a:t>
            </a:r>
            <a:r>
              <a:rPr lang="en-US" altLang="zh-CN" dirty="0"/>
              <a:t>           2) Evaluate structure similarity</a:t>
            </a:r>
          </a:p>
        </p:txBody>
      </p:sp>
      <p:sp>
        <p:nvSpPr>
          <p:cNvPr id="3" name="标题 2"/>
          <p:cNvSpPr>
            <a:spLocks noGrp="1"/>
          </p:cNvSpPr>
          <p:nvPr>
            <p:ph type="title"/>
          </p:nvPr>
        </p:nvSpPr>
        <p:spPr/>
        <p:txBody>
          <a:bodyPr/>
          <a:lstStyle/>
          <a:p>
            <a:r>
              <a:rPr lang="en-US" altLang="zh-CN" dirty="0"/>
              <a:t>Model retrieval</a:t>
            </a:r>
            <a:endParaRPr lang="zh-CN" altLang="en-US" dirty="0"/>
          </a:p>
        </p:txBody>
      </p:sp>
      <p:pic>
        <p:nvPicPr>
          <p:cNvPr id="16" name="图片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0850" y="2961143"/>
            <a:ext cx="6824845" cy="1075453"/>
          </a:xfrm>
          <a:prstGeom prst="rect">
            <a:avLst/>
          </a:prstGeom>
        </p:spPr>
      </p:pic>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3506" y="1597013"/>
            <a:ext cx="1372933" cy="415247"/>
          </a:xfrm>
          <a:prstGeom prst="rect">
            <a:avLst/>
          </a:prstGeom>
        </p:spPr>
      </p:pic>
      <p:sp>
        <p:nvSpPr>
          <p:cNvPr id="47" name="文本框 46"/>
          <p:cNvSpPr txBox="1"/>
          <p:nvPr/>
        </p:nvSpPr>
        <p:spPr>
          <a:xfrm>
            <a:off x="1132341" y="2561033"/>
            <a:ext cx="2004075"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Part merging</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sp>
        <p:nvSpPr>
          <p:cNvPr id="7" name="文本框 6"/>
          <p:cNvSpPr txBox="1"/>
          <p:nvPr/>
        </p:nvSpPr>
        <p:spPr>
          <a:xfrm>
            <a:off x="5131850" y="6472749"/>
            <a:ext cx="1697901"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Model Contour</a:t>
            </a:r>
            <a:endParaRPr lang="zh-CN" altLang="en-US" dirty="0">
              <a:latin typeface="Arial" panose="020B0604020202020204" pitchFamily="34" charset="0"/>
              <a:cs typeface="Arial" panose="020B0604020202020204" pitchFamily="34" charset="0"/>
            </a:endParaRPr>
          </a:p>
        </p:txBody>
      </p:sp>
      <p:sp>
        <p:nvSpPr>
          <p:cNvPr id="8" name="文本框 7"/>
          <p:cNvSpPr txBox="1"/>
          <p:nvPr/>
        </p:nvSpPr>
        <p:spPr>
          <a:xfrm>
            <a:off x="1951037" y="6472768"/>
            <a:ext cx="1377300"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Sketch Part</a:t>
            </a:r>
            <a:endParaRPr lang="zh-CN" altLang="en-US" dirty="0">
              <a:latin typeface="Arial" panose="020B0604020202020204" pitchFamily="34" charset="0"/>
              <a:cs typeface="Arial" panose="020B0604020202020204" pitchFamily="34" charset="0"/>
            </a:endParaRPr>
          </a:p>
        </p:txBody>
      </p:sp>
      <p:sp>
        <p:nvSpPr>
          <p:cNvPr id="9" name="Rectangle 52"/>
          <p:cNvSpPr>
            <a:spLocks noChangeArrowheads="1"/>
          </p:cNvSpPr>
          <p:nvPr/>
        </p:nvSpPr>
        <p:spPr bwMode="auto">
          <a:xfrm>
            <a:off x="2608396" y="5176437"/>
            <a:ext cx="248585" cy="254371"/>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10" name="直接连接符 9"/>
          <p:cNvCxnSpPr>
            <a:stCxn id="9" idx="3"/>
            <a:endCxn id="6" idx="1"/>
          </p:cNvCxnSpPr>
          <p:nvPr/>
        </p:nvCxnSpPr>
        <p:spPr>
          <a:xfrm flipV="1">
            <a:off x="2856981" y="5297854"/>
            <a:ext cx="2211913" cy="5769"/>
          </a:xfrm>
          <a:prstGeom prst="line">
            <a:avLst/>
          </a:prstGeom>
          <a:ln w="12700">
            <a:solidFill>
              <a:srgbClr val="00B050"/>
            </a:solidFill>
            <a:prstDash val="sysDash"/>
          </a:ln>
        </p:spPr>
        <p:style>
          <a:lnRef idx="1">
            <a:schemeClr val="accent3"/>
          </a:lnRef>
          <a:fillRef idx="0">
            <a:schemeClr val="accent3"/>
          </a:fillRef>
          <a:effectRef idx="0">
            <a:schemeClr val="accent3"/>
          </a:effectRef>
          <a:fontRef idx="minor">
            <a:schemeClr val="tx1"/>
          </a:fontRef>
        </p:style>
      </p:cxnSp>
      <p:sp>
        <p:nvSpPr>
          <p:cNvPr id="12" name="Oval 70"/>
          <p:cNvSpPr>
            <a:spLocks noChangeArrowheads="1"/>
          </p:cNvSpPr>
          <p:nvPr/>
        </p:nvSpPr>
        <p:spPr bwMode="auto">
          <a:xfrm>
            <a:off x="5942224" y="4964958"/>
            <a:ext cx="262684" cy="266775"/>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70"/>
          <p:cNvSpPr>
            <a:spLocks noChangeArrowheads="1"/>
          </p:cNvSpPr>
          <p:nvPr/>
        </p:nvSpPr>
        <p:spPr bwMode="auto">
          <a:xfrm>
            <a:off x="5380238" y="5626753"/>
            <a:ext cx="262684" cy="266775"/>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Oval 70"/>
          <p:cNvSpPr>
            <a:spLocks noChangeArrowheads="1"/>
          </p:cNvSpPr>
          <p:nvPr/>
        </p:nvSpPr>
        <p:spPr bwMode="auto">
          <a:xfrm>
            <a:off x="6533683" y="5215460"/>
            <a:ext cx="262684" cy="266775"/>
          </a:xfrm>
          <a:prstGeom prst="ellipse">
            <a:avLst/>
          </a:prstGeom>
          <a:solidFill>
            <a:srgbClr val="E99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矩形: 圆角 5"/>
          <p:cNvSpPr/>
          <p:nvPr/>
        </p:nvSpPr>
        <p:spPr>
          <a:xfrm>
            <a:off x="5068894" y="4690786"/>
            <a:ext cx="2113936" cy="121413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cxnSp>
        <p:nvCxnSpPr>
          <p:cNvPr id="19" name="直接连接符 18"/>
          <p:cNvCxnSpPr>
            <a:stCxn id="13" idx="0"/>
            <a:endCxn id="12" idx="3"/>
          </p:cNvCxnSpPr>
          <p:nvPr/>
        </p:nvCxnSpPr>
        <p:spPr>
          <a:xfrm flipV="1">
            <a:off x="5511580" y="5192665"/>
            <a:ext cx="469113" cy="434088"/>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22" name="直接连接符 21"/>
          <p:cNvCxnSpPr>
            <a:stCxn id="14" idx="2"/>
            <a:endCxn id="12" idx="5"/>
          </p:cNvCxnSpPr>
          <p:nvPr/>
        </p:nvCxnSpPr>
        <p:spPr>
          <a:xfrm flipH="1" flipV="1">
            <a:off x="6166439" y="5192665"/>
            <a:ext cx="367244" cy="156183"/>
          </a:xfrm>
          <a:prstGeom prst="line">
            <a:avLst/>
          </a:prstGeom>
          <a:ln/>
        </p:spPr>
        <p:style>
          <a:lnRef idx="2">
            <a:schemeClr val="accent2"/>
          </a:lnRef>
          <a:fillRef idx="0">
            <a:schemeClr val="accent2"/>
          </a:fillRef>
          <a:effectRef idx="1">
            <a:schemeClr val="accent2"/>
          </a:effectRef>
          <a:fontRef idx="minor">
            <a:schemeClr val="tx1"/>
          </a:fontRef>
        </p:style>
      </p:cxnSp>
      <p:sp>
        <p:nvSpPr>
          <p:cNvPr id="26" name="文本框 25"/>
          <p:cNvSpPr txBox="1"/>
          <p:nvPr/>
        </p:nvSpPr>
        <p:spPr>
          <a:xfrm>
            <a:off x="6521012" y="5626308"/>
            <a:ext cx="617477" cy="338554"/>
          </a:xfrm>
          <a:prstGeom prst="rect">
            <a:avLst/>
          </a:prstGeom>
          <a:noFill/>
          <a:ln>
            <a:noFill/>
          </a:ln>
        </p:spPr>
        <p:txBody>
          <a:bodyPr wrap="none" rtlCol="0">
            <a:spAutoFit/>
          </a:bodyPr>
          <a:lstStyle/>
          <a:p>
            <a:pPr algn="ctr"/>
            <a:r>
              <a:rPr lang="en-US" altLang="zh-CN" sz="1600" dirty="0">
                <a:latin typeface="Arial" panose="020B0604020202020204" pitchFamily="34" charset="0"/>
                <a:cs typeface="Arial" panose="020B0604020202020204" pitchFamily="34" charset="0"/>
              </a:rPr>
              <a:t>MST</a:t>
            </a:r>
            <a:endParaRPr lang="zh-CN" altLang="en-US" sz="1600" dirty="0">
              <a:latin typeface="Arial" panose="020B0604020202020204" pitchFamily="34" charset="0"/>
              <a:cs typeface="Arial" panose="020B0604020202020204" pitchFamily="34" charset="0"/>
            </a:endParaRPr>
          </a:p>
        </p:txBody>
      </p:sp>
      <p:pic>
        <p:nvPicPr>
          <p:cNvPr id="25" name="图片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99386" y="5849496"/>
            <a:ext cx="357595" cy="548313"/>
          </a:xfrm>
          <a:prstGeom prst="rect">
            <a:avLst/>
          </a:prstGeom>
        </p:spPr>
      </p:pic>
      <p:pic>
        <p:nvPicPr>
          <p:cNvPr id="27" name="图片 2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06439" y="6010189"/>
            <a:ext cx="488714" cy="476794"/>
          </a:xfrm>
          <a:prstGeom prst="rect">
            <a:avLst/>
          </a:prstGeom>
        </p:spPr>
      </p:pic>
      <p:sp>
        <p:nvSpPr>
          <p:cNvPr id="28" name="右大括号 27"/>
          <p:cNvSpPr/>
          <p:nvPr/>
        </p:nvSpPr>
        <p:spPr>
          <a:xfrm rot="5400000">
            <a:off x="3874160" y="3304519"/>
            <a:ext cx="366666" cy="150609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3429520" y="4280309"/>
            <a:ext cx="1505540"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One to many</a:t>
            </a:r>
            <a:endParaRPr lang="zh-CN" altLang="en-US" dirty="0">
              <a:latin typeface="Arial" panose="020B0604020202020204" pitchFamily="34" charset="0"/>
              <a:cs typeface="Arial" panose="020B0604020202020204" pitchFamily="34" charset="0"/>
            </a:endParaRPr>
          </a:p>
        </p:txBody>
      </p:sp>
      <p:sp>
        <p:nvSpPr>
          <p:cNvPr id="31" name="右大括号 30"/>
          <p:cNvSpPr/>
          <p:nvPr/>
        </p:nvSpPr>
        <p:spPr>
          <a:xfrm rot="5400000">
            <a:off x="7076099" y="3262540"/>
            <a:ext cx="317904" cy="154128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6564445" y="4203214"/>
            <a:ext cx="1454244"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Many to one</a:t>
            </a:r>
            <a:endParaRPr lang="zh-CN" altLang="en-US" dirty="0">
              <a:latin typeface="Arial" panose="020B0604020202020204" pitchFamily="34" charset="0"/>
              <a:cs typeface="Arial" panose="020B0604020202020204" pitchFamily="34" charset="0"/>
            </a:endParaRPr>
          </a:p>
        </p:txBody>
      </p:sp>
      <p:sp>
        <p:nvSpPr>
          <p:cNvPr id="39" name="矩形 38"/>
          <p:cNvSpPr/>
          <p:nvPr/>
        </p:nvSpPr>
        <p:spPr>
          <a:xfrm>
            <a:off x="2001811" y="4654808"/>
            <a:ext cx="5289756" cy="2210663"/>
          </a:xfrm>
          <a:prstGeom prst="rect">
            <a:avLst/>
          </a:prstGeom>
          <a:solidFill>
            <a:srgbClr val="FFFFF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3"/>
          </p:nvPr>
        </p:nvSpPr>
        <p:spPr/>
        <p:txBody>
          <a:bodyPr/>
          <a:lstStyle/>
          <a:p>
            <a:fld id="{9F58998E-2429-314E-B86C-A079AABAA7E0}" type="slidenum">
              <a:rPr lang="en-US" smtClean="0"/>
              <a:t>11</a:t>
            </a:fld>
            <a:endParaRPr lang="en-US"/>
          </a:p>
        </p:txBody>
      </p:sp>
    </p:spTree>
    <p:extLst>
      <p:ext uri="{BB962C8B-B14F-4D97-AF65-F5344CB8AC3E}">
        <p14:creationId xmlns:p14="http://schemas.microsoft.com/office/powerpoint/2010/main" val="214023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par>
                          <p:cTn id="8" fill="hold">
                            <p:stCondLst>
                              <p:cond delay="500"/>
                            </p:stCondLst>
                            <p:childTnLst>
                              <p:par>
                                <p:cTn id="9" presetID="9" presetClass="emph" presetSubtype="0" grpId="0" nodeType="afterEffect">
                                  <p:stCondLst>
                                    <p:cond delay="0"/>
                                  </p:stCondLst>
                                  <p:childTnLst>
                                    <p:set>
                                      <p:cBhvr>
                                        <p:cTn id="10" dur="indefinite"/>
                                        <p:tgtEl>
                                          <p:spTgt spid="31"/>
                                        </p:tgtEl>
                                        <p:attrNameLst>
                                          <p:attrName>style.opacity</p:attrName>
                                        </p:attrNameLst>
                                      </p:cBhvr>
                                      <p:to>
                                        <p:strVal val="0.1"/>
                                      </p:to>
                                    </p:set>
                                    <p:animEffect filter="image" prLst="opacity: 0.1">
                                      <p:cBhvr rctx="IE">
                                        <p:cTn id="11" dur="indefinite"/>
                                        <p:tgtEl>
                                          <p:spTgt spid="31"/>
                                        </p:tgtEl>
                                      </p:cBhvr>
                                    </p:animEffect>
                                  </p:childTnLst>
                                </p:cTn>
                              </p:par>
                            </p:childTnLst>
                          </p:cTn>
                        </p:par>
                        <p:par>
                          <p:cTn id="12" fill="hold">
                            <p:stCondLst>
                              <p:cond delay="500"/>
                            </p:stCondLst>
                            <p:childTnLst>
                              <p:par>
                                <p:cTn id="13" presetID="9" presetClass="emph" presetSubtype="0" grpId="0" nodeType="afterEffect">
                                  <p:stCondLst>
                                    <p:cond delay="0"/>
                                  </p:stCondLst>
                                  <p:childTnLst>
                                    <p:set>
                                      <p:cBhvr>
                                        <p:cTn id="14" dur="indefinite"/>
                                        <p:tgtEl>
                                          <p:spTgt spid="32"/>
                                        </p:tgtEl>
                                        <p:attrNameLst>
                                          <p:attrName>style.opacity</p:attrName>
                                        </p:attrNameLst>
                                      </p:cBhvr>
                                      <p:to>
                                        <p:strVal val="0.1"/>
                                      </p:to>
                                    </p:set>
                                    <p:animEffect filter="image" prLst="opacity: 0.1">
                                      <p:cBhvr rctx="IE">
                                        <p:cTn id="15" dur="indefinite"/>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Shape matching cost:</a:t>
            </a:r>
          </a:p>
          <a:p>
            <a:pPr lvl="1"/>
            <a:r>
              <a:rPr lang="en-US" altLang="zh-CN" dirty="0"/>
              <a:t>Use </a:t>
            </a:r>
            <a:r>
              <a:rPr lang="en-US" altLang="zh-CN" i="1" dirty="0"/>
              <a:t>Gabor</a:t>
            </a:r>
            <a:r>
              <a:rPr lang="en-US" altLang="zh-CN" dirty="0"/>
              <a:t> feature [</a:t>
            </a:r>
            <a:r>
              <a:rPr lang="en-US" altLang="zh-CN" dirty="0" err="1"/>
              <a:t>Eitz</a:t>
            </a:r>
            <a:r>
              <a:rPr lang="en-US" altLang="zh-CN" dirty="0"/>
              <a:t> et al. 2012]</a:t>
            </a:r>
          </a:p>
        </p:txBody>
      </p:sp>
      <p:sp>
        <p:nvSpPr>
          <p:cNvPr id="3" name="标题 2"/>
          <p:cNvSpPr>
            <a:spLocks noGrp="1"/>
          </p:cNvSpPr>
          <p:nvPr>
            <p:ph type="title"/>
          </p:nvPr>
        </p:nvSpPr>
        <p:spPr/>
        <p:txBody>
          <a:bodyPr/>
          <a:lstStyle/>
          <a:p>
            <a:r>
              <a:rPr lang="en-US" altLang="zh-CN" dirty="0"/>
              <a:t>Model retrieval</a:t>
            </a:r>
            <a:endParaRPr lang="zh-CN" altLang="en-US" dirty="0"/>
          </a:p>
        </p:txBody>
      </p:sp>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8664" y="1575029"/>
            <a:ext cx="457178" cy="398187"/>
          </a:xfrm>
          <a:prstGeom prst="rect">
            <a:avLst/>
          </a:prstGeom>
        </p:spPr>
      </p:pic>
      <p:sp>
        <p:nvSpPr>
          <p:cNvPr id="6" name="灯片编号占位符 5"/>
          <p:cNvSpPr>
            <a:spLocks noGrp="1"/>
          </p:cNvSpPr>
          <p:nvPr>
            <p:ph type="sldNum" sz="quarter" idx="13"/>
          </p:nvPr>
        </p:nvSpPr>
        <p:spPr/>
        <p:txBody>
          <a:bodyPr/>
          <a:lstStyle/>
          <a:p>
            <a:fld id="{9F58998E-2429-314E-B86C-A079AABAA7E0}" type="slidenum">
              <a:rPr lang="en-US" smtClean="0"/>
              <a:t>12</a:t>
            </a:fld>
            <a:endParaRPr lang="en-US"/>
          </a:p>
        </p:txBody>
      </p:sp>
      <p:pic>
        <p:nvPicPr>
          <p:cNvPr id="7" name="图片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98760" y="2567525"/>
            <a:ext cx="7012739" cy="3971388"/>
          </a:xfrm>
          <a:prstGeom prst="rect">
            <a:avLst/>
          </a:prstGeom>
        </p:spPr>
      </p:pic>
    </p:spTree>
    <p:extLst>
      <p:ext uri="{BB962C8B-B14F-4D97-AF65-F5344CB8AC3E}">
        <p14:creationId xmlns:p14="http://schemas.microsoft.com/office/powerpoint/2010/main" val="292200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Evaluate similarity between sketch and projected contours of a 3D model.</a:t>
            </a:r>
          </a:p>
          <a:p>
            <a:r>
              <a:rPr lang="en-US" altLang="zh-CN" dirty="0"/>
              <a:t>Two criteria:</a:t>
            </a:r>
          </a:p>
          <a:p>
            <a:pPr lvl="1"/>
            <a:r>
              <a:rPr lang="en-US" altLang="zh-CN" dirty="0"/>
              <a:t>Structure matching cost:</a:t>
            </a:r>
          </a:p>
          <a:p>
            <a:pPr lvl="1"/>
            <a:r>
              <a:rPr lang="en-US" altLang="zh-CN" dirty="0"/>
              <a:t>Shape matching cost:</a:t>
            </a:r>
            <a:endParaRPr lang="zh-CN" altLang="en-US" dirty="0"/>
          </a:p>
        </p:txBody>
      </p:sp>
      <p:sp>
        <p:nvSpPr>
          <p:cNvPr id="3" name="标题 2"/>
          <p:cNvSpPr>
            <a:spLocks noGrp="1"/>
          </p:cNvSpPr>
          <p:nvPr>
            <p:ph type="title"/>
          </p:nvPr>
        </p:nvSpPr>
        <p:spPr/>
        <p:txBody>
          <a:bodyPr/>
          <a:lstStyle/>
          <a:p>
            <a:r>
              <a:rPr lang="en-US" altLang="zh-CN" dirty="0"/>
              <a:t>Model retrieval</a:t>
            </a:r>
            <a:endParaRPr lang="zh-CN" altLang="en-US" dirty="0"/>
          </a:p>
        </p:txBody>
      </p:sp>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80883" y="4075813"/>
            <a:ext cx="1556419" cy="2130715"/>
          </a:xfrm>
          <a:prstGeom prst="rect">
            <a:avLst/>
          </a:prstGeom>
        </p:spPr>
      </p:pic>
      <p:pic>
        <p:nvPicPr>
          <p:cNvPr id="6" name="图片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02374" y="3834663"/>
            <a:ext cx="1531962" cy="2187637"/>
          </a:xfrm>
          <a:prstGeom prst="rect">
            <a:avLst/>
          </a:prstGeom>
        </p:spPr>
      </p:pic>
      <p:sp>
        <p:nvSpPr>
          <p:cNvPr id="8" name="文本框 7"/>
          <p:cNvSpPr txBox="1"/>
          <p:nvPr/>
        </p:nvSpPr>
        <p:spPr>
          <a:xfrm>
            <a:off x="3857990" y="6210570"/>
            <a:ext cx="889987"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Sketch</a:t>
            </a:r>
            <a:endParaRPr lang="zh-CN" altLang="en-US" dirty="0">
              <a:latin typeface="Arial" panose="020B0604020202020204" pitchFamily="34" charset="0"/>
              <a:cs typeface="Arial" panose="020B0604020202020204" pitchFamily="34" charset="0"/>
            </a:endParaRPr>
          </a:p>
        </p:txBody>
      </p:sp>
      <p:sp>
        <p:nvSpPr>
          <p:cNvPr id="9" name="文本框 8"/>
          <p:cNvSpPr txBox="1"/>
          <p:nvPr/>
        </p:nvSpPr>
        <p:spPr>
          <a:xfrm>
            <a:off x="5621063" y="6183987"/>
            <a:ext cx="1697901"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Model Contour</a:t>
            </a:r>
            <a:endParaRPr lang="zh-CN" altLang="en-US" dirty="0">
              <a:latin typeface="Arial" panose="020B0604020202020204" pitchFamily="34" charset="0"/>
              <a:cs typeface="Arial" panose="020B0604020202020204" pitchFamily="34" charset="0"/>
            </a:endParaRPr>
          </a:p>
        </p:txBody>
      </p:sp>
      <p:sp>
        <p:nvSpPr>
          <p:cNvPr id="11" name="双括号 10"/>
          <p:cNvSpPr/>
          <p:nvPr/>
        </p:nvSpPr>
        <p:spPr>
          <a:xfrm>
            <a:off x="3386145" y="4319034"/>
            <a:ext cx="4177428" cy="1591831"/>
          </a:xfrm>
          <a:prstGeom prst="bracketPair">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5081083" y="4599403"/>
            <a:ext cx="397866" cy="1015663"/>
          </a:xfrm>
          <a:prstGeom prst="rect">
            <a:avLst/>
          </a:prstGeom>
          <a:noFill/>
          <a:ln>
            <a:noFill/>
          </a:ln>
        </p:spPr>
        <p:txBody>
          <a:bodyPr wrap="none" rtlCol="0">
            <a:spAutoFit/>
          </a:bodyPr>
          <a:lstStyle/>
          <a:p>
            <a:pPr algn="ctr"/>
            <a:r>
              <a:rPr lang="en-US" altLang="zh-CN" sz="6000" dirty="0">
                <a:latin typeface="Arial" panose="020B0604020202020204" pitchFamily="34" charset="0"/>
                <a:cs typeface="Arial" panose="020B0604020202020204" pitchFamily="34" charset="0"/>
              </a:rPr>
              <a:t>,</a:t>
            </a:r>
            <a:endParaRPr lang="zh-CN" altLang="en-US" sz="6000" dirty="0">
              <a:latin typeface="Arial" panose="020B0604020202020204" pitchFamily="34" charset="0"/>
              <a:cs typeface="Arial" panose="020B0604020202020204" pitchFamily="34" charset="0"/>
            </a:endParaRPr>
          </a:p>
        </p:txBody>
      </p:sp>
      <p:sp>
        <p:nvSpPr>
          <p:cNvPr id="15" name="矩形 14"/>
          <p:cNvSpPr/>
          <p:nvPr/>
        </p:nvSpPr>
        <p:spPr>
          <a:xfrm>
            <a:off x="1160679" y="4638213"/>
            <a:ext cx="2265364" cy="707886"/>
          </a:xfrm>
          <a:prstGeom prst="rect">
            <a:avLst/>
          </a:prstGeom>
        </p:spPr>
        <p:txBody>
          <a:bodyPr wrap="none">
            <a:spAutoFit/>
          </a:bodyPr>
          <a:lstStyle/>
          <a:p>
            <a:r>
              <a:rPr lang="en-US" altLang="zh-CN" sz="4000" i="1" dirty="0">
                <a:latin typeface="Arial" panose="020B0604020202020204" pitchFamily="34" charset="0"/>
                <a:cs typeface="Arial" panose="020B0604020202020204" pitchFamily="34" charset="0"/>
              </a:rPr>
              <a:t>Similarity</a:t>
            </a:r>
            <a:endParaRPr lang="zh-CN" altLang="en-US" sz="4000" i="1" dirty="0">
              <a:latin typeface="Arial" panose="020B0604020202020204" pitchFamily="34" charset="0"/>
              <a:cs typeface="Arial" panose="020B0604020202020204" pitchFamily="34" charset="0"/>
            </a:endParaRPr>
          </a:p>
        </p:txBody>
      </p:sp>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68355" y="2850080"/>
            <a:ext cx="1372933" cy="415247"/>
          </a:xfrm>
          <a:prstGeom prst="rect">
            <a:avLst/>
          </a:prstGeom>
        </p:spPr>
      </p:pic>
      <p:pic>
        <p:nvPicPr>
          <p:cNvPr id="14" name="图片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16504" y="3248206"/>
            <a:ext cx="457178" cy="398187"/>
          </a:xfrm>
          <a:prstGeom prst="rect">
            <a:avLst/>
          </a:prstGeom>
        </p:spPr>
      </p:pic>
      <p:sp>
        <p:nvSpPr>
          <p:cNvPr id="5" name="灯片编号占位符 4"/>
          <p:cNvSpPr>
            <a:spLocks noGrp="1"/>
          </p:cNvSpPr>
          <p:nvPr>
            <p:ph type="sldNum" sz="quarter" idx="13"/>
          </p:nvPr>
        </p:nvSpPr>
        <p:spPr/>
        <p:txBody>
          <a:bodyPr/>
          <a:lstStyle/>
          <a:p>
            <a:fld id="{9F58998E-2429-314E-B86C-A079AABAA7E0}" type="slidenum">
              <a:rPr lang="en-US" smtClean="0"/>
              <a:t>13</a:t>
            </a:fld>
            <a:endParaRPr lang="en-US"/>
          </a:p>
        </p:txBody>
      </p:sp>
    </p:spTree>
    <p:extLst>
      <p:ext uri="{BB962C8B-B14F-4D97-AF65-F5344CB8AC3E}">
        <p14:creationId xmlns:p14="http://schemas.microsoft.com/office/powerpoint/2010/main" val="166433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0"/>
          </p:nvPr>
        </p:nvPicPr>
        <p:blipFill rotWithShape="1">
          <a:blip r:embed="rId3" cstate="screen">
            <a:extLst>
              <a:ext uri="{28A0092B-C50C-407E-A947-70E740481C1C}">
                <a14:useLocalDpi xmlns:a14="http://schemas.microsoft.com/office/drawing/2010/main"/>
              </a:ext>
            </a:extLst>
          </a:blip>
          <a:srcRect/>
          <a:stretch/>
        </p:blipFill>
        <p:spPr>
          <a:xfrm>
            <a:off x="105628" y="3119676"/>
            <a:ext cx="8837204" cy="2688757"/>
          </a:xfrm>
        </p:spPr>
      </p:pic>
      <p:sp>
        <p:nvSpPr>
          <p:cNvPr id="3" name="标题 2"/>
          <p:cNvSpPr>
            <a:spLocks noGrp="1"/>
          </p:cNvSpPr>
          <p:nvPr>
            <p:ph type="title"/>
          </p:nvPr>
        </p:nvSpPr>
        <p:spPr/>
        <p:txBody>
          <a:bodyPr/>
          <a:lstStyle/>
          <a:p>
            <a:r>
              <a:rPr lang="en-US" altLang="zh-CN" dirty="0"/>
              <a:t>Model retrieval</a:t>
            </a:r>
            <a:endParaRPr lang="zh-CN" altLang="en-US" dirty="0"/>
          </a:p>
        </p:txBody>
      </p:sp>
      <p:sp>
        <p:nvSpPr>
          <p:cNvPr id="5" name="文本框 4"/>
          <p:cNvSpPr txBox="1"/>
          <p:nvPr/>
        </p:nvSpPr>
        <p:spPr>
          <a:xfrm>
            <a:off x="6480998" y="2548737"/>
            <a:ext cx="1838966"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a:t>
            </a:r>
            <a:r>
              <a:rPr lang="en-US" altLang="zh-CN" dirty="0" err="1">
                <a:latin typeface="Arial" panose="020B0604020202020204" pitchFamily="34" charset="0"/>
                <a:cs typeface="Arial" panose="020B0604020202020204" pitchFamily="34" charset="0"/>
              </a:rPr>
              <a:t>Eitz</a:t>
            </a:r>
            <a:r>
              <a:rPr lang="en-US" altLang="zh-CN" dirty="0">
                <a:latin typeface="Arial" panose="020B0604020202020204" pitchFamily="34" charset="0"/>
                <a:cs typeface="Arial" panose="020B0604020202020204" pitchFamily="34" charset="0"/>
              </a:rPr>
              <a:t> et al. 2012]</a:t>
            </a:r>
            <a:endParaRPr lang="zh-CN" altLang="en-US" dirty="0">
              <a:latin typeface="Arial" panose="020B0604020202020204" pitchFamily="34" charset="0"/>
              <a:cs typeface="Arial" panose="020B0604020202020204" pitchFamily="34" charset="0"/>
            </a:endParaRPr>
          </a:p>
        </p:txBody>
      </p:sp>
      <p:sp>
        <p:nvSpPr>
          <p:cNvPr id="6" name="文本框 5"/>
          <p:cNvSpPr txBox="1"/>
          <p:nvPr/>
        </p:nvSpPr>
        <p:spPr>
          <a:xfrm>
            <a:off x="3495562" y="2551221"/>
            <a:ext cx="1402948"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Our method</a:t>
            </a:r>
            <a:endParaRPr lang="zh-CN" altLang="en-US" dirty="0">
              <a:latin typeface="Arial" panose="020B0604020202020204" pitchFamily="34" charset="0"/>
              <a:cs typeface="Arial" panose="020B0604020202020204" pitchFamily="34" charset="0"/>
            </a:endParaRPr>
          </a:p>
        </p:txBody>
      </p:sp>
      <p:sp>
        <p:nvSpPr>
          <p:cNvPr id="7" name="文本框 6"/>
          <p:cNvSpPr txBox="1"/>
          <p:nvPr/>
        </p:nvSpPr>
        <p:spPr>
          <a:xfrm>
            <a:off x="490597" y="2548737"/>
            <a:ext cx="1467068"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Input Sketch</a:t>
            </a:r>
            <a:endParaRPr lang="zh-CN" altLang="en-US" dirty="0">
              <a:latin typeface="Arial" panose="020B0604020202020204" pitchFamily="34" charset="0"/>
              <a:cs typeface="Arial" panose="020B0604020202020204" pitchFamily="34" charset="0"/>
            </a:endParaRPr>
          </a:p>
        </p:txBody>
      </p:sp>
      <p:sp>
        <p:nvSpPr>
          <p:cNvPr id="8" name="内容占位符 1"/>
          <p:cNvSpPr txBox="1">
            <a:spLocks/>
          </p:cNvSpPr>
          <p:nvPr/>
        </p:nvSpPr>
        <p:spPr>
          <a:xfrm>
            <a:off x="358814" y="1520571"/>
            <a:ext cx="8468919" cy="3731683"/>
          </a:xfrm>
          <a:prstGeom prst="rect">
            <a:avLst/>
          </a:prstGeom>
        </p:spPr>
        <p:txBody>
          <a:bodyPr vert="horz" lIns="91440" tIns="45720" rIns="91440" bIns="45720" rtlCol="0">
            <a:normAutofit/>
          </a:bodyPr>
          <a:lstStyle>
            <a:lvl1pPr marL="457200" indent="-457200" algn="l" defTabSz="457200" rtl="0" eaLnBrk="1" latinLnBrk="0" hangingPunct="1">
              <a:spcBef>
                <a:spcPct val="20000"/>
              </a:spcBef>
              <a:buSzPct val="100000"/>
              <a:buFont typeface="Arial" panose="020B0604020202020204" pitchFamily="34" charset="0"/>
              <a:buChar char="•"/>
              <a:defRPr sz="2500" kern="1200" baseline="0">
                <a:solidFill>
                  <a:schemeClr val="tx1"/>
                </a:solidFill>
                <a:latin typeface="Arial" panose="020B0604020202020204" pitchFamily="34" charset="0"/>
                <a:ea typeface="+mn-ea"/>
                <a:cs typeface="Arial" panose="020B0604020202020204" pitchFamily="34" charset="0"/>
              </a:defRPr>
            </a:lvl1pPr>
            <a:lvl2pPr marL="914400" indent="-457200" algn="l" defTabSz="457200" rtl="0" eaLnBrk="1" latinLnBrk="0" hangingPunct="1">
              <a:spcBef>
                <a:spcPct val="20000"/>
              </a:spcBef>
              <a:buSzPct val="100000"/>
              <a:buFont typeface="Arial" panose="020B0604020202020204" pitchFamily="34" charset="0"/>
              <a:buChar char="•"/>
              <a:defRPr sz="2200" kern="1200" baseline="0">
                <a:solidFill>
                  <a:schemeClr val="tx1"/>
                </a:solidFill>
                <a:latin typeface="Arial" panose="020B0604020202020204" pitchFamily="34" charset="0"/>
                <a:ea typeface="+mn-ea"/>
                <a:cs typeface="Arial" panose="020B0604020202020204" pitchFamily="34" charset="0"/>
              </a:defRPr>
            </a:lvl2pPr>
            <a:lvl3pPr marL="1257300" indent="-342900" algn="l" defTabSz="457200" rtl="0" eaLnBrk="1" latinLnBrk="0" hangingPunct="1">
              <a:spcBef>
                <a:spcPct val="20000"/>
              </a:spcBef>
              <a:buSzPct val="100000"/>
              <a:buFont typeface="Arial" panose="020B0604020202020204"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7145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4pPr>
            <a:lvl5pPr marL="21717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dirty="0"/>
              <a:t>Qualitative retrieval comparison</a:t>
            </a:r>
          </a:p>
        </p:txBody>
      </p:sp>
      <p:sp>
        <p:nvSpPr>
          <p:cNvPr id="2" name="灯片编号占位符 1"/>
          <p:cNvSpPr>
            <a:spLocks noGrp="1"/>
          </p:cNvSpPr>
          <p:nvPr>
            <p:ph type="sldNum" sz="quarter" idx="13"/>
          </p:nvPr>
        </p:nvSpPr>
        <p:spPr/>
        <p:txBody>
          <a:bodyPr/>
          <a:lstStyle/>
          <a:p>
            <a:fld id="{9F58998E-2429-314E-B86C-A079AABAA7E0}" type="slidenum">
              <a:rPr lang="en-US" smtClean="0"/>
              <a:t>14</a:t>
            </a:fld>
            <a:endParaRPr lang="en-US"/>
          </a:p>
        </p:txBody>
      </p:sp>
    </p:spTree>
    <p:extLst>
      <p:ext uri="{BB962C8B-B14F-4D97-AF65-F5344CB8AC3E}">
        <p14:creationId xmlns:p14="http://schemas.microsoft.com/office/powerpoint/2010/main" val="2905278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0"/>
          </p:nvPr>
        </p:nvPicPr>
        <p:blipFill rotWithShape="1">
          <a:blip r:embed="rId3" cstate="screen">
            <a:extLst>
              <a:ext uri="{28A0092B-C50C-407E-A947-70E740481C1C}">
                <a14:useLocalDpi xmlns:a14="http://schemas.microsoft.com/office/drawing/2010/main"/>
              </a:ext>
            </a:extLst>
          </a:blip>
          <a:srcRect/>
          <a:stretch/>
        </p:blipFill>
        <p:spPr>
          <a:xfrm>
            <a:off x="142204" y="3167187"/>
            <a:ext cx="8837204" cy="2697480"/>
          </a:xfrm>
        </p:spPr>
      </p:pic>
      <p:sp>
        <p:nvSpPr>
          <p:cNvPr id="3" name="标题 2"/>
          <p:cNvSpPr>
            <a:spLocks noGrp="1"/>
          </p:cNvSpPr>
          <p:nvPr>
            <p:ph type="title"/>
          </p:nvPr>
        </p:nvSpPr>
        <p:spPr/>
        <p:txBody>
          <a:bodyPr/>
          <a:lstStyle/>
          <a:p>
            <a:r>
              <a:rPr lang="en-US" altLang="zh-CN" dirty="0"/>
              <a:t>Model retrieval</a:t>
            </a:r>
            <a:endParaRPr lang="zh-CN" altLang="en-US" dirty="0"/>
          </a:p>
        </p:txBody>
      </p:sp>
      <p:sp>
        <p:nvSpPr>
          <p:cNvPr id="8" name="内容占位符 1"/>
          <p:cNvSpPr txBox="1">
            <a:spLocks/>
          </p:cNvSpPr>
          <p:nvPr/>
        </p:nvSpPr>
        <p:spPr>
          <a:xfrm>
            <a:off x="358814" y="1520571"/>
            <a:ext cx="8468919" cy="3731683"/>
          </a:xfrm>
          <a:prstGeom prst="rect">
            <a:avLst/>
          </a:prstGeom>
        </p:spPr>
        <p:txBody>
          <a:bodyPr vert="horz" lIns="91440" tIns="45720" rIns="91440" bIns="45720" rtlCol="0">
            <a:normAutofit/>
          </a:bodyPr>
          <a:lstStyle>
            <a:lvl1pPr marL="457200" indent="-457200" algn="l" defTabSz="457200" rtl="0" eaLnBrk="1" latinLnBrk="0" hangingPunct="1">
              <a:spcBef>
                <a:spcPct val="20000"/>
              </a:spcBef>
              <a:buSzPct val="100000"/>
              <a:buFont typeface="Arial" panose="020B0604020202020204" pitchFamily="34" charset="0"/>
              <a:buChar char="•"/>
              <a:defRPr sz="2500" kern="1200" baseline="0">
                <a:solidFill>
                  <a:schemeClr val="tx1"/>
                </a:solidFill>
                <a:latin typeface="Arial" panose="020B0604020202020204" pitchFamily="34" charset="0"/>
                <a:ea typeface="+mn-ea"/>
                <a:cs typeface="Arial" panose="020B0604020202020204" pitchFamily="34" charset="0"/>
              </a:defRPr>
            </a:lvl1pPr>
            <a:lvl2pPr marL="914400" indent="-457200" algn="l" defTabSz="457200" rtl="0" eaLnBrk="1" latinLnBrk="0" hangingPunct="1">
              <a:spcBef>
                <a:spcPct val="20000"/>
              </a:spcBef>
              <a:buSzPct val="100000"/>
              <a:buFont typeface="Arial" panose="020B0604020202020204" pitchFamily="34" charset="0"/>
              <a:buChar char="•"/>
              <a:defRPr sz="2200" kern="1200" baseline="0">
                <a:solidFill>
                  <a:schemeClr val="tx1"/>
                </a:solidFill>
                <a:latin typeface="Arial" panose="020B0604020202020204" pitchFamily="34" charset="0"/>
                <a:ea typeface="+mn-ea"/>
                <a:cs typeface="Arial" panose="020B0604020202020204" pitchFamily="34" charset="0"/>
              </a:defRPr>
            </a:lvl2pPr>
            <a:lvl3pPr marL="1257300" indent="-342900" algn="l" defTabSz="457200" rtl="0" eaLnBrk="1" latinLnBrk="0" hangingPunct="1">
              <a:spcBef>
                <a:spcPct val="20000"/>
              </a:spcBef>
              <a:buSzPct val="100000"/>
              <a:buFont typeface="Arial" panose="020B0604020202020204"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7145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4pPr>
            <a:lvl5pPr marL="21717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dirty="0"/>
              <a:t>Qualitative retrieval comparison</a:t>
            </a:r>
          </a:p>
        </p:txBody>
      </p:sp>
      <p:sp>
        <p:nvSpPr>
          <p:cNvPr id="2" name="灯片编号占位符 1"/>
          <p:cNvSpPr>
            <a:spLocks noGrp="1"/>
          </p:cNvSpPr>
          <p:nvPr>
            <p:ph type="sldNum" sz="quarter" idx="13"/>
          </p:nvPr>
        </p:nvSpPr>
        <p:spPr/>
        <p:txBody>
          <a:bodyPr/>
          <a:lstStyle/>
          <a:p>
            <a:fld id="{9F58998E-2429-314E-B86C-A079AABAA7E0}" type="slidenum">
              <a:rPr lang="en-US" smtClean="0"/>
              <a:t>15</a:t>
            </a:fld>
            <a:endParaRPr lang="en-US"/>
          </a:p>
        </p:txBody>
      </p:sp>
      <p:sp>
        <p:nvSpPr>
          <p:cNvPr id="12" name="文本框 11"/>
          <p:cNvSpPr txBox="1"/>
          <p:nvPr/>
        </p:nvSpPr>
        <p:spPr>
          <a:xfrm>
            <a:off x="6480998" y="2548737"/>
            <a:ext cx="1838966"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a:t>
            </a:r>
            <a:r>
              <a:rPr lang="en-US" altLang="zh-CN" dirty="0" err="1">
                <a:latin typeface="Arial" panose="020B0604020202020204" pitchFamily="34" charset="0"/>
                <a:cs typeface="Arial" panose="020B0604020202020204" pitchFamily="34" charset="0"/>
              </a:rPr>
              <a:t>Eitz</a:t>
            </a:r>
            <a:r>
              <a:rPr lang="en-US" altLang="zh-CN" dirty="0">
                <a:latin typeface="Arial" panose="020B0604020202020204" pitchFamily="34" charset="0"/>
                <a:cs typeface="Arial" panose="020B0604020202020204" pitchFamily="34" charset="0"/>
              </a:rPr>
              <a:t> et al. 2012]</a:t>
            </a:r>
            <a:endParaRPr lang="zh-CN" altLang="en-US" dirty="0">
              <a:latin typeface="Arial" panose="020B0604020202020204" pitchFamily="34" charset="0"/>
              <a:cs typeface="Arial" panose="020B0604020202020204" pitchFamily="34" charset="0"/>
            </a:endParaRPr>
          </a:p>
        </p:txBody>
      </p:sp>
      <p:sp>
        <p:nvSpPr>
          <p:cNvPr id="13" name="文本框 12"/>
          <p:cNvSpPr txBox="1"/>
          <p:nvPr/>
        </p:nvSpPr>
        <p:spPr>
          <a:xfrm>
            <a:off x="3495562" y="2551221"/>
            <a:ext cx="1402948"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Our method</a:t>
            </a:r>
            <a:endParaRPr lang="zh-CN" altLang="en-US" dirty="0">
              <a:latin typeface="Arial" panose="020B0604020202020204" pitchFamily="34" charset="0"/>
              <a:cs typeface="Arial" panose="020B0604020202020204" pitchFamily="34" charset="0"/>
            </a:endParaRPr>
          </a:p>
        </p:txBody>
      </p:sp>
      <p:sp>
        <p:nvSpPr>
          <p:cNvPr id="14" name="文本框 13"/>
          <p:cNvSpPr txBox="1"/>
          <p:nvPr/>
        </p:nvSpPr>
        <p:spPr>
          <a:xfrm>
            <a:off x="490597" y="2548737"/>
            <a:ext cx="1467068"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Input Sketch</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7624413"/>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0"/>
          </p:nvPr>
        </p:nvPicPr>
        <p:blipFill rotWithShape="1">
          <a:blip r:embed="rId3" cstate="screen">
            <a:extLst>
              <a:ext uri="{28A0092B-C50C-407E-A947-70E740481C1C}">
                <a14:useLocalDpi xmlns:a14="http://schemas.microsoft.com/office/drawing/2010/main"/>
              </a:ext>
            </a:extLst>
          </a:blip>
          <a:srcRect/>
          <a:stretch/>
        </p:blipFill>
        <p:spPr>
          <a:xfrm>
            <a:off x="151348" y="3135651"/>
            <a:ext cx="8837204" cy="2730208"/>
          </a:xfrm>
        </p:spPr>
      </p:pic>
      <p:sp>
        <p:nvSpPr>
          <p:cNvPr id="3" name="标题 2"/>
          <p:cNvSpPr>
            <a:spLocks noGrp="1"/>
          </p:cNvSpPr>
          <p:nvPr>
            <p:ph type="title"/>
          </p:nvPr>
        </p:nvSpPr>
        <p:spPr/>
        <p:txBody>
          <a:bodyPr/>
          <a:lstStyle/>
          <a:p>
            <a:r>
              <a:rPr lang="en-US" altLang="zh-CN" dirty="0"/>
              <a:t>Model retrieval</a:t>
            </a:r>
            <a:endParaRPr lang="zh-CN" altLang="en-US" dirty="0"/>
          </a:p>
        </p:txBody>
      </p:sp>
      <p:sp>
        <p:nvSpPr>
          <p:cNvPr id="8" name="内容占位符 1"/>
          <p:cNvSpPr txBox="1">
            <a:spLocks/>
          </p:cNvSpPr>
          <p:nvPr/>
        </p:nvSpPr>
        <p:spPr>
          <a:xfrm>
            <a:off x="358814" y="1520571"/>
            <a:ext cx="8468919" cy="3731683"/>
          </a:xfrm>
          <a:prstGeom prst="rect">
            <a:avLst/>
          </a:prstGeom>
        </p:spPr>
        <p:txBody>
          <a:bodyPr vert="horz" lIns="91440" tIns="45720" rIns="91440" bIns="45720" rtlCol="0">
            <a:normAutofit/>
          </a:bodyPr>
          <a:lstStyle>
            <a:lvl1pPr marL="457200" indent="-457200" algn="l" defTabSz="457200" rtl="0" eaLnBrk="1" latinLnBrk="0" hangingPunct="1">
              <a:spcBef>
                <a:spcPct val="20000"/>
              </a:spcBef>
              <a:buSzPct val="100000"/>
              <a:buFont typeface="Arial" panose="020B0604020202020204" pitchFamily="34" charset="0"/>
              <a:buChar char="•"/>
              <a:defRPr sz="2500" kern="1200" baseline="0">
                <a:solidFill>
                  <a:schemeClr val="tx1"/>
                </a:solidFill>
                <a:latin typeface="Arial" panose="020B0604020202020204" pitchFamily="34" charset="0"/>
                <a:ea typeface="+mn-ea"/>
                <a:cs typeface="Arial" panose="020B0604020202020204" pitchFamily="34" charset="0"/>
              </a:defRPr>
            </a:lvl1pPr>
            <a:lvl2pPr marL="914400" indent="-457200" algn="l" defTabSz="457200" rtl="0" eaLnBrk="1" latinLnBrk="0" hangingPunct="1">
              <a:spcBef>
                <a:spcPct val="20000"/>
              </a:spcBef>
              <a:buSzPct val="100000"/>
              <a:buFont typeface="Arial" panose="020B0604020202020204" pitchFamily="34" charset="0"/>
              <a:buChar char="•"/>
              <a:defRPr sz="2200" kern="1200" baseline="0">
                <a:solidFill>
                  <a:schemeClr val="tx1"/>
                </a:solidFill>
                <a:latin typeface="Arial" panose="020B0604020202020204" pitchFamily="34" charset="0"/>
                <a:ea typeface="+mn-ea"/>
                <a:cs typeface="Arial" panose="020B0604020202020204" pitchFamily="34" charset="0"/>
              </a:defRPr>
            </a:lvl2pPr>
            <a:lvl3pPr marL="1257300" indent="-342900" algn="l" defTabSz="457200" rtl="0" eaLnBrk="1" latinLnBrk="0" hangingPunct="1">
              <a:spcBef>
                <a:spcPct val="20000"/>
              </a:spcBef>
              <a:buSzPct val="100000"/>
              <a:buFont typeface="Arial" panose="020B0604020202020204"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7145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4pPr>
            <a:lvl5pPr marL="21717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dirty="0"/>
              <a:t>Qualitative retrieval comparison</a:t>
            </a:r>
          </a:p>
        </p:txBody>
      </p:sp>
      <p:sp>
        <p:nvSpPr>
          <p:cNvPr id="2" name="灯片编号占位符 1"/>
          <p:cNvSpPr>
            <a:spLocks noGrp="1"/>
          </p:cNvSpPr>
          <p:nvPr>
            <p:ph type="sldNum" sz="quarter" idx="13"/>
          </p:nvPr>
        </p:nvSpPr>
        <p:spPr/>
        <p:txBody>
          <a:bodyPr/>
          <a:lstStyle/>
          <a:p>
            <a:fld id="{9F58998E-2429-314E-B86C-A079AABAA7E0}" type="slidenum">
              <a:rPr lang="en-US" smtClean="0"/>
              <a:t>16</a:t>
            </a:fld>
            <a:endParaRPr lang="en-US"/>
          </a:p>
        </p:txBody>
      </p:sp>
      <p:sp>
        <p:nvSpPr>
          <p:cNvPr id="12" name="文本框 11"/>
          <p:cNvSpPr txBox="1"/>
          <p:nvPr/>
        </p:nvSpPr>
        <p:spPr>
          <a:xfrm>
            <a:off x="6480998" y="2548737"/>
            <a:ext cx="1838966"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a:t>
            </a:r>
            <a:r>
              <a:rPr lang="en-US" altLang="zh-CN" dirty="0" err="1">
                <a:latin typeface="Arial" panose="020B0604020202020204" pitchFamily="34" charset="0"/>
                <a:cs typeface="Arial" panose="020B0604020202020204" pitchFamily="34" charset="0"/>
              </a:rPr>
              <a:t>Eitz</a:t>
            </a:r>
            <a:r>
              <a:rPr lang="en-US" altLang="zh-CN" dirty="0">
                <a:latin typeface="Arial" panose="020B0604020202020204" pitchFamily="34" charset="0"/>
                <a:cs typeface="Arial" panose="020B0604020202020204" pitchFamily="34" charset="0"/>
              </a:rPr>
              <a:t> et al. 2012]</a:t>
            </a:r>
            <a:endParaRPr lang="zh-CN" altLang="en-US" dirty="0">
              <a:latin typeface="Arial" panose="020B0604020202020204" pitchFamily="34" charset="0"/>
              <a:cs typeface="Arial" panose="020B0604020202020204" pitchFamily="34" charset="0"/>
            </a:endParaRPr>
          </a:p>
        </p:txBody>
      </p:sp>
      <p:sp>
        <p:nvSpPr>
          <p:cNvPr id="13" name="文本框 12"/>
          <p:cNvSpPr txBox="1"/>
          <p:nvPr/>
        </p:nvSpPr>
        <p:spPr>
          <a:xfrm>
            <a:off x="3495562" y="2551221"/>
            <a:ext cx="1402948"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Our method</a:t>
            </a:r>
            <a:endParaRPr lang="zh-CN" altLang="en-US" dirty="0">
              <a:latin typeface="Arial" panose="020B0604020202020204" pitchFamily="34" charset="0"/>
              <a:cs typeface="Arial" panose="020B0604020202020204" pitchFamily="34" charset="0"/>
            </a:endParaRPr>
          </a:p>
        </p:txBody>
      </p:sp>
      <p:sp>
        <p:nvSpPr>
          <p:cNvPr id="14" name="文本框 13"/>
          <p:cNvSpPr txBox="1"/>
          <p:nvPr/>
        </p:nvSpPr>
        <p:spPr>
          <a:xfrm>
            <a:off x="490597" y="2548737"/>
            <a:ext cx="1467068"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Input Sketch</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6900890"/>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Pipeline</a:t>
            </a:r>
            <a:endParaRPr lang="zh-CN" altLang="en-US" dirty="0"/>
          </a:p>
        </p:txBody>
      </p:sp>
      <p:pic>
        <p:nvPicPr>
          <p:cNvPr id="4" name="内容占位符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191" y="2081471"/>
            <a:ext cx="1919907" cy="2488484"/>
          </a:xfrm>
          <a:prstGeom prst="rect">
            <a:avLst/>
          </a:prstGeom>
        </p:spPr>
      </p:pic>
      <p:pic>
        <p:nvPicPr>
          <p:cNvPr id="8" name="内容占位符 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88406" y="1850028"/>
            <a:ext cx="1611653" cy="2925963"/>
          </a:xfrm>
          <a:prstGeom prst="rect">
            <a:avLst/>
          </a:prstGeom>
        </p:spPr>
      </p:pic>
      <p:pic>
        <p:nvPicPr>
          <p:cNvPr id="9" name="内容占位符 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014697" y="2044485"/>
            <a:ext cx="1498578" cy="2688668"/>
          </a:xfrm>
          <a:prstGeom prst="rect">
            <a:avLst/>
          </a:prstGeom>
        </p:spPr>
      </p:pic>
      <p:sp>
        <p:nvSpPr>
          <p:cNvPr id="11" name="矩形: 圆角 10"/>
          <p:cNvSpPr/>
          <p:nvPr/>
        </p:nvSpPr>
        <p:spPr>
          <a:xfrm>
            <a:off x="192024" y="1554480"/>
            <a:ext cx="4315968" cy="5047488"/>
          </a:xfrm>
          <a:prstGeom prst="roundRect">
            <a:avLst/>
          </a:prstGeom>
          <a:noFill/>
          <a:ln w="28575" cap="flat" cmpd="sng" algn="ctr">
            <a:solidFill>
              <a:schemeClr val="bg1">
                <a:lumMod val="85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3" name="箭头: 右 12"/>
          <p:cNvSpPr/>
          <p:nvPr/>
        </p:nvSpPr>
        <p:spPr>
          <a:xfrm>
            <a:off x="2001572" y="3267289"/>
            <a:ext cx="497107"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5" name="Video_2016-11-26_1728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770839" y="2402830"/>
            <a:ext cx="2373161" cy="2373161"/>
          </a:xfrm>
          <a:prstGeom prst="rect">
            <a:avLst/>
          </a:prstGeom>
        </p:spPr>
      </p:pic>
      <p:sp>
        <p:nvSpPr>
          <p:cNvPr id="25" name="矩形: 圆角 24"/>
          <p:cNvSpPr/>
          <p:nvPr/>
        </p:nvSpPr>
        <p:spPr>
          <a:xfrm>
            <a:off x="4697719" y="1554480"/>
            <a:ext cx="4315968" cy="5047488"/>
          </a:xfrm>
          <a:prstGeom prst="roundRect">
            <a:avLst/>
          </a:prstGeom>
          <a:noFill/>
          <a:ln w="28575" cap="flat" cmpd="sng" algn="ctr">
            <a:solidFill>
              <a:srgbClr val="00B0F0"/>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5" name="箭头: 右 14"/>
          <p:cNvSpPr/>
          <p:nvPr/>
        </p:nvSpPr>
        <p:spPr>
          <a:xfrm>
            <a:off x="6571749" y="3279993"/>
            <a:ext cx="497107"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grpSp>
        <p:nvGrpSpPr>
          <p:cNvPr id="23" name="组合 22"/>
          <p:cNvGrpSpPr/>
          <p:nvPr/>
        </p:nvGrpSpPr>
        <p:grpSpPr>
          <a:xfrm>
            <a:off x="764644" y="5135652"/>
            <a:ext cx="2970962" cy="1245942"/>
            <a:chOff x="883516" y="5026842"/>
            <a:chExt cx="2970962" cy="1245942"/>
          </a:xfrm>
        </p:grpSpPr>
        <p:pic>
          <p:nvPicPr>
            <p:cNvPr id="7" name="内容占位符 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83516" y="5026842"/>
              <a:ext cx="2970962" cy="1152962"/>
            </a:xfrm>
            <a:prstGeom prst="rect">
              <a:avLst/>
            </a:prstGeom>
          </p:spPr>
        </p:pic>
        <p:sp>
          <p:nvSpPr>
            <p:cNvPr id="16" name="矩形: 圆角 15"/>
            <p:cNvSpPr/>
            <p:nvPr/>
          </p:nvSpPr>
          <p:spPr>
            <a:xfrm>
              <a:off x="883516" y="5026842"/>
              <a:ext cx="2877798" cy="1245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sp>
        <p:nvSpPr>
          <p:cNvPr id="18" name="箭头: 虚尾 17"/>
          <p:cNvSpPr/>
          <p:nvPr/>
        </p:nvSpPr>
        <p:spPr>
          <a:xfrm rot="18000000">
            <a:off x="1802465" y="4162233"/>
            <a:ext cx="1106424" cy="365265"/>
          </a:xfrm>
          <a:prstGeom prst="stripedRightArrow">
            <a:avLst>
              <a:gd name="adj1" fmla="val 39985"/>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9" name="文本框 18"/>
          <p:cNvSpPr txBox="1"/>
          <p:nvPr/>
        </p:nvSpPr>
        <p:spPr>
          <a:xfrm>
            <a:off x="725371" y="1799747"/>
            <a:ext cx="889987"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Sketch</a:t>
            </a:r>
            <a:endParaRPr lang="zh-CN" altLang="en-US" dirty="0">
              <a:latin typeface="Arial" panose="020B0604020202020204" pitchFamily="34" charset="0"/>
              <a:cs typeface="Arial" panose="020B0604020202020204" pitchFamily="34" charset="0"/>
            </a:endParaRPr>
          </a:p>
        </p:txBody>
      </p:sp>
      <p:sp>
        <p:nvSpPr>
          <p:cNvPr id="20" name="文本框 19"/>
          <p:cNvSpPr txBox="1"/>
          <p:nvPr/>
        </p:nvSpPr>
        <p:spPr>
          <a:xfrm>
            <a:off x="2514285" y="1799747"/>
            <a:ext cx="186461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Retrieved Model</a:t>
            </a:r>
            <a:endParaRPr lang="zh-CN" altLang="en-US" dirty="0">
              <a:latin typeface="Arial" panose="020B0604020202020204" pitchFamily="34" charset="0"/>
              <a:cs typeface="Arial" panose="020B0604020202020204" pitchFamily="34" charset="0"/>
            </a:endParaRPr>
          </a:p>
        </p:txBody>
      </p:sp>
      <p:sp>
        <p:nvSpPr>
          <p:cNvPr id="21" name="文本框 20"/>
          <p:cNvSpPr txBox="1"/>
          <p:nvPr/>
        </p:nvSpPr>
        <p:spPr>
          <a:xfrm>
            <a:off x="4957646" y="1799747"/>
            <a:ext cx="192873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Extracted Planes</a:t>
            </a:r>
            <a:endParaRPr lang="zh-CN" altLang="en-US" dirty="0">
              <a:latin typeface="Arial" panose="020B0604020202020204" pitchFamily="34" charset="0"/>
              <a:cs typeface="Arial" panose="020B0604020202020204" pitchFamily="34" charset="0"/>
            </a:endParaRPr>
          </a:p>
        </p:txBody>
      </p:sp>
      <p:sp>
        <p:nvSpPr>
          <p:cNvPr id="22" name="文本框 21"/>
          <p:cNvSpPr txBox="1"/>
          <p:nvPr/>
        </p:nvSpPr>
        <p:spPr>
          <a:xfrm>
            <a:off x="7277293" y="1838413"/>
            <a:ext cx="1723550"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Reconstruction</a:t>
            </a:r>
            <a:endParaRPr lang="zh-CN" altLang="en-US" dirty="0">
              <a:latin typeface="Arial" panose="020B0604020202020204" pitchFamily="34" charset="0"/>
              <a:cs typeface="Arial" panose="020B0604020202020204" pitchFamily="34" charset="0"/>
            </a:endParaRPr>
          </a:p>
        </p:txBody>
      </p:sp>
      <p:sp>
        <p:nvSpPr>
          <p:cNvPr id="24" name="文本框 23"/>
          <p:cNvSpPr txBox="1"/>
          <p:nvPr/>
        </p:nvSpPr>
        <p:spPr>
          <a:xfrm>
            <a:off x="1286979" y="4822298"/>
            <a:ext cx="186461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Model Database</a:t>
            </a:r>
            <a:endParaRPr lang="zh-CN" altLang="en-US" dirty="0">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3"/>
          </p:nvPr>
        </p:nvSpPr>
        <p:spPr/>
        <p:txBody>
          <a:bodyPr/>
          <a:lstStyle/>
          <a:p>
            <a:fld id="{9F58998E-2429-314E-B86C-A079AABAA7E0}" type="slidenum">
              <a:rPr lang="en-US" smtClean="0"/>
              <a:t>17</a:t>
            </a:fld>
            <a:endParaRPr lang="en-US"/>
          </a:p>
        </p:txBody>
      </p:sp>
      <p:sp>
        <p:nvSpPr>
          <p:cNvPr id="29" name="文本框 28"/>
          <p:cNvSpPr txBox="1"/>
          <p:nvPr/>
        </p:nvSpPr>
        <p:spPr>
          <a:xfrm>
            <a:off x="1396663" y="1365983"/>
            <a:ext cx="1769958" cy="408623"/>
          </a:xfrm>
          <a:prstGeom prst="roundRect">
            <a:avLst/>
          </a:prstGeom>
          <a:solidFill>
            <a:schemeClr val="accent6">
              <a:lumMod val="60000"/>
              <a:lumOff val="40000"/>
            </a:schemeClr>
          </a:solidFill>
        </p:spPr>
        <p:txBody>
          <a:bodyPr wrap="none" rtlCol="0">
            <a:spAutoFit/>
          </a:bodyPr>
          <a:lstStyle/>
          <a:p>
            <a:r>
              <a:rPr lang="en-US" altLang="zh-CN" dirty="0">
                <a:latin typeface="Arial" panose="020B0604020202020204" pitchFamily="34" charset="0"/>
                <a:cs typeface="Arial" panose="020B0604020202020204" pitchFamily="34" charset="0"/>
              </a:rPr>
              <a:t>Model retrieval</a:t>
            </a:r>
            <a:endParaRPr lang="zh-CN" altLang="en-US" dirty="0">
              <a:latin typeface="Arial" panose="020B0604020202020204" pitchFamily="34" charset="0"/>
              <a:cs typeface="Arial" panose="020B0604020202020204" pitchFamily="34" charset="0"/>
            </a:endParaRPr>
          </a:p>
        </p:txBody>
      </p:sp>
      <p:sp>
        <p:nvSpPr>
          <p:cNvPr id="30" name="文本框 29"/>
          <p:cNvSpPr txBox="1"/>
          <p:nvPr/>
        </p:nvSpPr>
        <p:spPr>
          <a:xfrm>
            <a:off x="5780210" y="1351314"/>
            <a:ext cx="2426464" cy="408623"/>
          </a:xfrm>
          <a:prstGeom prst="roundRect">
            <a:avLst/>
          </a:prstGeom>
          <a:solidFill>
            <a:schemeClr val="accent6">
              <a:lumMod val="60000"/>
              <a:lumOff val="40000"/>
            </a:schemeClr>
          </a:solidFill>
        </p:spPr>
        <p:txBody>
          <a:bodyPr wrap="none" rtlCol="0">
            <a:spAutoFit/>
          </a:bodyPr>
          <a:lstStyle/>
          <a:p>
            <a:r>
              <a:rPr lang="en-US" altLang="zh-CN" dirty="0">
                <a:latin typeface="Arial" panose="020B0604020202020204" pitchFamily="34" charset="0"/>
                <a:cs typeface="Arial" panose="020B0604020202020204" pitchFamily="34" charset="0"/>
              </a:rPr>
              <a:t>Sketch reconstruction</a:t>
            </a:r>
            <a:endParaRPr lang="zh-CN" altLang="en-US" dirty="0">
              <a:latin typeface="Arial" panose="020B0604020202020204" pitchFamily="34" charset="0"/>
              <a:cs typeface="Arial" panose="020B0604020202020204" pitchFamily="34" charset="0"/>
            </a:endParaRPr>
          </a:p>
        </p:txBody>
      </p:sp>
      <p:sp>
        <p:nvSpPr>
          <p:cNvPr id="26" name="矩形 25"/>
          <p:cNvSpPr/>
          <p:nvPr/>
        </p:nvSpPr>
        <p:spPr>
          <a:xfrm>
            <a:off x="125988" y="1351314"/>
            <a:ext cx="4467175" cy="5370162"/>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箭头: 右 13"/>
          <p:cNvSpPr/>
          <p:nvPr/>
        </p:nvSpPr>
        <p:spPr>
          <a:xfrm>
            <a:off x="4308478" y="3267289"/>
            <a:ext cx="497107"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0955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Sketch reconstruction</a:t>
            </a:r>
            <a:endParaRPr lang="zh-CN" altLang="en-US" dirty="0"/>
          </a:p>
        </p:txBody>
      </p:sp>
      <p:sp>
        <p:nvSpPr>
          <p:cNvPr id="8" name="内容占位符 1"/>
          <p:cNvSpPr txBox="1">
            <a:spLocks/>
          </p:cNvSpPr>
          <p:nvPr/>
        </p:nvSpPr>
        <p:spPr>
          <a:xfrm>
            <a:off x="358814" y="1520571"/>
            <a:ext cx="8468919" cy="3731683"/>
          </a:xfrm>
          <a:prstGeom prst="rect">
            <a:avLst/>
          </a:prstGeom>
        </p:spPr>
        <p:txBody>
          <a:bodyPr vert="horz" lIns="91440" tIns="45720" rIns="91440" bIns="45720" rtlCol="0">
            <a:normAutofit/>
          </a:bodyPr>
          <a:lstStyle>
            <a:lvl1pPr marL="457200" indent="-457200" algn="l" defTabSz="457200" rtl="0" eaLnBrk="1" latinLnBrk="0" hangingPunct="1">
              <a:spcBef>
                <a:spcPct val="20000"/>
              </a:spcBef>
              <a:buSzPct val="100000"/>
              <a:buFont typeface="Arial" panose="020B0604020202020204" pitchFamily="34" charset="0"/>
              <a:buChar char="•"/>
              <a:defRPr sz="2500" kern="1200" baseline="0">
                <a:solidFill>
                  <a:schemeClr val="tx1"/>
                </a:solidFill>
                <a:latin typeface="Arial" panose="020B0604020202020204" pitchFamily="34" charset="0"/>
                <a:ea typeface="+mn-ea"/>
                <a:cs typeface="Arial" panose="020B0604020202020204" pitchFamily="34" charset="0"/>
              </a:defRPr>
            </a:lvl1pPr>
            <a:lvl2pPr marL="914400" indent="-457200" algn="l" defTabSz="457200" rtl="0" eaLnBrk="1" latinLnBrk="0" hangingPunct="1">
              <a:spcBef>
                <a:spcPct val="20000"/>
              </a:spcBef>
              <a:buSzPct val="100000"/>
              <a:buFont typeface="Arial" panose="020B0604020202020204" pitchFamily="34" charset="0"/>
              <a:buChar char="•"/>
              <a:defRPr sz="2200" kern="1200" baseline="0">
                <a:solidFill>
                  <a:schemeClr val="tx1"/>
                </a:solidFill>
                <a:latin typeface="Arial" panose="020B0604020202020204" pitchFamily="34" charset="0"/>
                <a:ea typeface="+mn-ea"/>
                <a:cs typeface="Arial" panose="020B0604020202020204" pitchFamily="34" charset="0"/>
              </a:defRPr>
            </a:lvl2pPr>
            <a:lvl3pPr marL="1257300" indent="-342900" algn="l" defTabSz="457200" rtl="0" eaLnBrk="1" latinLnBrk="0" hangingPunct="1">
              <a:spcBef>
                <a:spcPct val="20000"/>
              </a:spcBef>
              <a:buSzPct val="100000"/>
              <a:buFont typeface="Arial" panose="020B0604020202020204"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7145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4pPr>
            <a:lvl5pPr marL="21717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dirty="0"/>
              <a:t>Two steps for lifting sketch into 3D:</a:t>
            </a:r>
          </a:p>
          <a:p>
            <a:pPr lvl="1"/>
            <a:r>
              <a:rPr lang="en-US" altLang="zh-CN" dirty="0"/>
              <a:t>3D plane generation from a model</a:t>
            </a:r>
          </a:p>
          <a:p>
            <a:pPr lvl="1"/>
            <a:r>
              <a:rPr lang="en-US" altLang="zh-CN" dirty="0">
                <a:solidFill>
                  <a:schemeClr val="bg1">
                    <a:lumMod val="85000"/>
                  </a:schemeClr>
                </a:solidFill>
              </a:rPr>
              <a:t>Back-projection and optimization</a:t>
            </a:r>
            <a:endParaRPr lang="zh-CN" altLang="en-US" dirty="0">
              <a:solidFill>
                <a:schemeClr val="bg1">
                  <a:lumMod val="85000"/>
                </a:schemeClr>
              </a:solidFill>
            </a:endParaRPr>
          </a:p>
        </p:txBody>
      </p:sp>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0271" y="2986545"/>
            <a:ext cx="2440133" cy="3449842"/>
          </a:xfrm>
          <a:prstGeom prst="rect">
            <a:avLst/>
          </a:prstGeom>
        </p:spPr>
      </p:pic>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20271" y="2997928"/>
            <a:ext cx="2432082" cy="3438459"/>
          </a:xfrm>
          <a:prstGeom prst="rect">
            <a:avLst/>
          </a:prstGeom>
        </p:spPr>
      </p:pic>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20271" y="2997928"/>
            <a:ext cx="2432082" cy="3438459"/>
          </a:xfrm>
          <a:prstGeom prst="rect">
            <a:avLst/>
          </a:prstGeom>
        </p:spPr>
      </p:pic>
      <p:pic>
        <p:nvPicPr>
          <p:cNvPr id="5" name="图片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20271" y="2997928"/>
            <a:ext cx="2432082" cy="3438459"/>
          </a:xfrm>
          <a:prstGeom prst="rect">
            <a:avLst/>
          </a:prstGeom>
        </p:spPr>
      </p:pic>
      <p:sp>
        <p:nvSpPr>
          <p:cNvPr id="9" name="文本框 8"/>
          <p:cNvSpPr txBox="1"/>
          <p:nvPr/>
        </p:nvSpPr>
        <p:spPr>
          <a:xfrm>
            <a:off x="3092408" y="6427507"/>
            <a:ext cx="2287807"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User selected model</a:t>
            </a:r>
            <a:endParaRPr lang="zh-CN" altLang="en-US" dirty="0">
              <a:latin typeface="Arial" panose="020B0604020202020204" pitchFamily="34" charset="0"/>
              <a:cs typeface="Arial" panose="020B0604020202020204" pitchFamily="34" charset="0"/>
            </a:endParaRPr>
          </a:p>
        </p:txBody>
      </p:sp>
      <p:sp>
        <p:nvSpPr>
          <p:cNvPr id="7" name="对话气泡: 矩形 6"/>
          <p:cNvSpPr/>
          <p:nvPr/>
        </p:nvSpPr>
        <p:spPr>
          <a:xfrm>
            <a:off x="5673676" y="3922776"/>
            <a:ext cx="1467788" cy="873228"/>
          </a:xfrm>
          <a:prstGeom prst="wedgeRectCallout">
            <a:avLst>
              <a:gd name="adj1" fmla="val -59458"/>
              <a:gd name="adj2" fmla="val 3318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dirty="0">
                <a:latin typeface="Arial" panose="020B0604020202020204" pitchFamily="34" charset="0"/>
                <a:cs typeface="Arial" panose="020B0604020202020204" pitchFamily="34" charset="0"/>
              </a:rPr>
              <a:t>Reflective symmetry</a:t>
            </a:r>
            <a:endParaRPr lang="zh-CN" altLang="en-US" dirty="0">
              <a:latin typeface="Arial" panose="020B0604020202020204" pitchFamily="34" charset="0"/>
              <a:cs typeface="Arial" panose="020B0604020202020204" pitchFamily="34" charset="0"/>
            </a:endParaRPr>
          </a:p>
        </p:txBody>
      </p:sp>
      <p:sp>
        <p:nvSpPr>
          <p:cNvPr id="10" name="灯片编号占位符 9"/>
          <p:cNvSpPr>
            <a:spLocks noGrp="1"/>
          </p:cNvSpPr>
          <p:nvPr>
            <p:ph type="sldNum" sz="quarter" idx="13"/>
          </p:nvPr>
        </p:nvSpPr>
        <p:spPr/>
        <p:txBody>
          <a:bodyPr/>
          <a:lstStyle/>
          <a:p>
            <a:fld id="{9F58998E-2429-314E-B86C-A079AABAA7E0}" type="slidenum">
              <a:rPr lang="en-US" smtClean="0"/>
              <a:t>18</a:t>
            </a:fld>
            <a:endParaRPr lang="en-US"/>
          </a:p>
        </p:txBody>
      </p:sp>
    </p:spTree>
    <p:extLst>
      <p:ext uri="{BB962C8B-B14F-4D97-AF65-F5344CB8AC3E}">
        <p14:creationId xmlns:p14="http://schemas.microsoft.com/office/powerpoint/2010/main" val="324287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P spid="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Sketch reconstruction</a:t>
            </a:r>
            <a:endParaRPr lang="zh-CN" altLang="en-US" dirty="0"/>
          </a:p>
        </p:txBody>
      </p:sp>
      <p:sp>
        <p:nvSpPr>
          <p:cNvPr id="8" name="内容占位符 1"/>
          <p:cNvSpPr txBox="1">
            <a:spLocks/>
          </p:cNvSpPr>
          <p:nvPr/>
        </p:nvSpPr>
        <p:spPr>
          <a:xfrm>
            <a:off x="358814" y="1520571"/>
            <a:ext cx="8468919" cy="3731683"/>
          </a:xfrm>
          <a:prstGeom prst="rect">
            <a:avLst/>
          </a:prstGeom>
        </p:spPr>
        <p:txBody>
          <a:bodyPr vert="horz" lIns="91440" tIns="45720" rIns="91440" bIns="45720" rtlCol="0">
            <a:normAutofit/>
          </a:bodyPr>
          <a:lstStyle>
            <a:lvl1pPr marL="457200" indent="-457200" algn="l" defTabSz="457200" rtl="0" eaLnBrk="1" latinLnBrk="0" hangingPunct="1">
              <a:spcBef>
                <a:spcPct val="20000"/>
              </a:spcBef>
              <a:buSzPct val="100000"/>
              <a:buFont typeface="Arial" panose="020B0604020202020204" pitchFamily="34" charset="0"/>
              <a:buChar char="•"/>
              <a:defRPr sz="2500" kern="1200" baseline="0">
                <a:solidFill>
                  <a:schemeClr val="tx1"/>
                </a:solidFill>
                <a:latin typeface="Arial" panose="020B0604020202020204" pitchFamily="34" charset="0"/>
                <a:ea typeface="+mn-ea"/>
                <a:cs typeface="Arial" panose="020B0604020202020204" pitchFamily="34" charset="0"/>
              </a:defRPr>
            </a:lvl1pPr>
            <a:lvl2pPr marL="914400" indent="-457200" algn="l" defTabSz="457200" rtl="0" eaLnBrk="1" latinLnBrk="0" hangingPunct="1">
              <a:spcBef>
                <a:spcPct val="20000"/>
              </a:spcBef>
              <a:buSzPct val="100000"/>
              <a:buFont typeface="Arial" panose="020B0604020202020204" pitchFamily="34" charset="0"/>
              <a:buChar char="•"/>
              <a:defRPr sz="2200" kern="1200" baseline="0">
                <a:solidFill>
                  <a:schemeClr val="tx1"/>
                </a:solidFill>
                <a:latin typeface="Arial" panose="020B0604020202020204" pitchFamily="34" charset="0"/>
                <a:ea typeface="+mn-ea"/>
                <a:cs typeface="Arial" panose="020B0604020202020204" pitchFamily="34" charset="0"/>
              </a:defRPr>
            </a:lvl2pPr>
            <a:lvl3pPr marL="1257300" indent="-342900" algn="l" defTabSz="457200" rtl="0" eaLnBrk="1" latinLnBrk="0" hangingPunct="1">
              <a:spcBef>
                <a:spcPct val="20000"/>
              </a:spcBef>
              <a:buSzPct val="100000"/>
              <a:buFont typeface="Arial" panose="020B0604020202020204"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7145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4pPr>
            <a:lvl5pPr marL="21717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dirty="0"/>
              <a:t>Two steps for lifting sketch into 3D:</a:t>
            </a:r>
          </a:p>
          <a:p>
            <a:pPr lvl="1"/>
            <a:r>
              <a:rPr lang="en-US" altLang="zh-CN" dirty="0">
                <a:solidFill>
                  <a:schemeClr val="bg1">
                    <a:lumMod val="85000"/>
                  </a:schemeClr>
                </a:solidFill>
              </a:rPr>
              <a:t>3D plane generation from a model</a:t>
            </a:r>
          </a:p>
          <a:p>
            <a:pPr lvl="1"/>
            <a:r>
              <a:rPr lang="en-US" altLang="zh-CN" b="1" dirty="0"/>
              <a:t>Back-projection</a:t>
            </a:r>
            <a:r>
              <a:rPr lang="en-US" altLang="zh-CN" dirty="0"/>
              <a:t> and optimization</a:t>
            </a:r>
            <a:endParaRPr lang="zh-CN" altLang="en-US" dirty="0"/>
          </a:p>
        </p:txBody>
      </p:sp>
      <p:pic>
        <p:nvPicPr>
          <p:cNvPr id="11" name="内容占位符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08367" y="2677106"/>
            <a:ext cx="1173955" cy="2106247"/>
          </a:xfrm>
          <a:prstGeom prst="rect">
            <a:avLst/>
          </a:prstGeom>
        </p:spPr>
      </p:pic>
      <p:sp>
        <p:nvSpPr>
          <p:cNvPr id="15" name="矩形: 圆角 14"/>
          <p:cNvSpPr/>
          <p:nvPr/>
        </p:nvSpPr>
        <p:spPr>
          <a:xfrm>
            <a:off x="493776" y="2887510"/>
            <a:ext cx="3954776" cy="38058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箭头: 右 15"/>
          <p:cNvSpPr/>
          <p:nvPr/>
        </p:nvSpPr>
        <p:spPr>
          <a:xfrm>
            <a:off x="5138396" y="4443111"/>
            <a:ext cx="497107"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cxnSp>
        <p:nvCxnSpPr>
          <p:cNvPr id="19" name="直接箭头连接符 18"/>
          <p:cNvCxnSpPr/>
          <p:nvPr/>
        </p:nvCxnSpPr>
        <p:spPr>
          <a:xfrm flipV="1">
            <a:off x="1876546" y="3649948"/>
            <a:ext cx="663014" cy="666912"/>
          </a:xfrm>
          <a:prstGeom prst="straightConnector1">
            <a:avLst/>
          </a:prstGeom>
          <a:ln w="38100" cap="flat" cmpd="sng" algn="ctr">
            <a:solidFill>
              <a:schemeClr val="bg1">
                <a:lumMod val="5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直接箭头连接符 19"/>
          <p:cNvCxnSpPr/>
          <p:nvPr/>
        </p:nvCxnSpPr>
        <p:spPr>
          <a:xfrm flipV="1">
            <a:off x="2519542" y="3880251"/>
            <a:ext cx="453575" cy="456242"/>
          </a:xfrm>
          <a:prstGeom prst="straightConnector1">
            <a:avLst/>
          </a:prstGeom>
          <a:ln w="38100" cap="flat" cmpd="sng" algn="ctr">
            <a:solidFill>
              <a:schemeClr val="bg1">
                <a:lumMod val="5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p:cNvCxnSpPr/>
          <p:nvPr/>
        </p:nvCxnSpPr>
        <p:spPr>
          <a:xfrm flipV="1">
            <a:off x="2713520" y="4167503"/>
            <a:ext cx="701796" cy="705921"/>
          </a:xfrm>
          <a:prstGeom prst="straightConnector1">
            <a:avLst/>
          </a:prstGeom>
          <a:ln w="38100" cap="flat" cmpd="sng" algn="ctr">
            <a:solidFill>
              <a:schemeClr val="bg1">
                <a:lumMod val="5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8" name="组合 37"/>
          <p:cNvGrpSpPr/>
          <p:nvPr/>
        </p:nvGrpSpPr>
        <p:grpSpPr>
          <a:xfrm>
            <a:off x="930380" y="4579628"/>
            <a:ext cx="1968377" cy="1884652"/>
            <a:chOff x="276583" y="4783353"/>
            <a:chExt cx="1968377" cy="1884652"/>
          </a:xfrm>
        </p:grpSpPr>
        <p:cxnSp>
          <p:nvCxnSpPr>
            <p:cNvPr id="27" name="直接箭头连接符 26"/>
            <p:cNvCxnSpPr/>
            <p:nvPr/>
          </p:nvCxnSpPr>
          <p:spPr>
            <a:xfrm flipV="1">
              <a:off x="572684" y="4783353"/>
              <a:ext cx="0" cy="1589292"/>
            </a:xfrm>
            <a:prstGeom prst="straightConnector1">
              <a:avLst/>
            </a:prstGeom>
            <a:ln>
              <a:solidFill>
                <a:srgbClr val="00B050"/>
              </a:solidFill>
              <a:tailEnd type="triangle"/>
            </a:ln>
          </p:spPr>
          <p:style>
            <a:lnRef idx="2">
              <a:schemeClr val="accent3"/>
            </a:lnRef>
            <a:fillRef idx="0">
              <a:schemeClr val="accent3"/>
            </a:fillRef>
            <a:effectRef idx="1">
              <a:schemeClr val="accent3"/>
            </a:effectRef>
            <a:fontRef idx="minor">
              <a:schemeClr val="tx1"/>
            </a:fontRef>
          </p:style>
        </p:cxnSp>
        <p:cxnSp>
          <p:nvCxnSpPr>
            <p:cNvPr id="33" name="直接箭头连接符 32"/>
            <p:cNvCxnSpPr/>
            <p:nvPr/>
          </p:nvCxnSpPr>
          <p:spPr>
            <a:xfrm>
              <a:off x="572684" y="6372645"/>
              <a:ext cx="167227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直接箭头连接符 35"/>
            <p:cNvCxnSpPr/>
            <p:nvPr/>
          </p:nvCxnSpPr>
          <p:spPr>
            <a:xfrm flipH="1">
              <a:off x="276583" y="6370163"/>
              <a:ext cx="296101" cy="2978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9" name="文本框 38"/>
          <p:cNvSpPr txBox="1"/>
          <p:nvPr/>
        </p:nvSpPr>
        <p:spPr>
          <a:xfrm>
            <a:off x="2804224" y="5995000"/>
            <a:ext cx="300082" cy="369332"/>
          </a:xfrm>
          <a:prstGeom prst="rect">
            <a:avLst/>
          </a:prstGeom>
          <a:noFill/>
          <a:ln>
            <a:noFill/>
          </a:ln>
        </p:spPr>
        <p:txBody>
          <a:bodyPr wrap="none" rtlCol="0">
            <a:spAutoFit/>
          </a:bodyPr>
          <a:lstStyle/>
          <a:p>
            <a:pPr algn="ctr"/>
            <a:r>
              <a:rPr lang="en-US" altLang="zh-CN" i="1" dirty="0">
                <a:latin typeface="Arial" panose="020B0604020202020204" pitchFamily="34" charset="0"/>
                <a:cs typeface="Arial" panose="020B0604020202020204" pitchFamily="34" charset="0"/>
              </a:rPr>
              <a:t>x</a:t>
            </a:r>
            <a:endParaRPr lang="zh-CN" altLang="en-US" i="1" dirty="0">
              <a:latin typeface="Arial" panose="020B0604020202020204" pitchFamily="34" charset="0"/>
              <a:cs typeface="Arial" panose="020B0604020202020204" pitchFamily="34" charset="0"/>
            </a:endParaRPr>
          </a:p>
        </p:txBody>
      </p:sp>
      <p:sp>
        <p:nvSpPr>
          <p:cNvPr id="40" name="文本框 39"/>
          <p:cNvSpPr txBox="1"/>
          <p:nvPr/>
        </p:nvSpPr>
        <p:spPr>
          <a:xfrm>
            <a:off x="1069867" y="4243900"/>
            <a:ext cx="300082" cy="369332"/>
          </a:xfrm>
          <a:prstGeom prst="rect">
            <a:avLst/>
          </a:prstGeom>
          <a:noFill/>
          <a:ln>
            <a:noFill/>
          </a:ln>
        </p:spPr>
        <p:txBody>
          <a:bodyPr wrap="none" rtlCol="0">
            <a:spAutoFit/>
          </a:bodyPr>
          <a:lstStyle/>
          <a:p>
            <a:pPr algn="ctr"/>
            <a:r>
              <a:rPr lang="en-US" altLang="zh-CN" i="1" dirty="0">
                <a:latin typeface="Arial" panose="020B0604020202020204" pitchFamily="34" charset="0"/>
                <a:cs typeface="Arial" panose="020B0604020202020204" pitchFamily="34" charset="0"/>
              </a:rPr>
              <a:t>y</a:t>
            </a:r>
            <a:endParaRPr lang="zh-CN" altLang="en-US" i="1" dirty="0">
              <a:latin typeface="Arial" panose="020B0604020202020204" pitchFamily="34" charset="0"/>
              <a:cs typeface="Arial" panose="020B0604020202020204" pitchFamily="34" charset="0"/>
            </a:endParaRPr>
          </a:p>
        </p:txBody>
      </p:sp>
      <p:sp>
        <p:nvSpPr>
          <p:cNvPr id="41" name="文本框 40"/>
          <p:cNvSpPr txBox="1"/>
          <p:nvPr/>
        </p:nvSpPr>
        <p:spPr>
          <a:xfrm>
            <a:off x="702593" y="6239410"/>
            <a:ext cx="300082" cy="369332"/>
          </a:xfrm>
          <a:prstGeom prst="rect">
            <a:avLst/>
          </a:prstGeom>
          <a:noFill/>
          <a:ln>
            <a:noFill/>
          </a:ln>
        </p:spPr>
        <p:txBody>
          <a:bodyPr wrap="none" rtlCol="0">
            <a:spAutoFit/>
          </a:bodyPr>
          <a:lstStyle/>
          <a:p>
            <a:pPr algn="ctr"/>
            <a:r>
              <a:rPr lang="en-US" altLang="zh-CN" i="1" dirty="0">
                <a:latin typeface="Arial" panose="020B0604020202020204" pitchFamily="34" charset="0"/>
                <a:cs typeface="Arial" panose="020B0604020202020204" pitchFamily="34" charset="0"/>
              </a:rPr>
              <a:t>z</a:t>
            </a:r>
            <a:endParaRPr lang="zh-CN" altLang="en-US" i="1" dirty="0">
              <a:latin typeface="Arial" panose="020B0604020202020204" pitchFamily="34" charset="0"/>
              <a:cs typeface="Arial" panose="020B0604020202020204" pitchFamily="34" charset="0"/>
            </a:endParaRPr>
          </a:p>
        </p:txBody>
      </p:sp>
      <p:pic>
        <p:nvPicPr>
          <p:cNvPr id="42" name="图片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10053" y="4367143"/>
            <a:ext cx="1371654" cy="1770222"/>
          </a:xfrm>
          <a:prstGeom prst="rect">
            <a:avLst/>
          </a:prstGeom>
        </p:spPr>
      </p:pic>
      <p:pic>
        <p:nvPicPr>
          <p:cNvPr id="43" name="图片 4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00133" y="4367143"/>
            <a:ext cx="1378418" cy="1770222"/>
          </a:xfrm>
          <a:prstGeom prst="rect">
            <a:avLst/>
          </a:prstGeom>
        </p:spPr>
      </p:pic>
      <p:sp>
        <p:nvSpPr>
          <p:cNvPr id="4" name="灯片编号占位符 3"/>
          <p:cNvSpPr>
            <a:spLocks noGrp="1"/>
          </p:cNvSpPr>
          <p:nvPr>
            <p:ph type="sldNum" sz="quarter" idx="13"/>
          </p:nvPr>
        </p:nvSpPr>
        <p:spPr/>
        <p:txBody>
          <a:bodyPr/>
          <a:lstStyle/>
          <a:p>
            <a:fld id="{9F58998E-2429-314E-B86C-A079AABAA7E0}" type="slidenum">
              <a:rPr lang="en-US" smtClean="0"/>
              <a:t>19</a:t>
            </a:fld>
            <a:endParaRPr lang="en-US"/>
          </a:p>
        </p:txBody>
      </p:sp>
      <p:sp>
        <p:nvSpPr>
          <p:cNvPr id="25" name="文本框 24"/>
          <p:cNvSpPr txBox="1"/>
          <p:nvPr/>
        </p:nvSpPr>
        <p:spPr>
          <a:xfrm>
            <a:off x="5926053" y="6099247"/>
            <a:ext cx="298030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Initial back-projection result</a:t>
            </a:r>
            <a:endParaRPr lang="zh-CN" altLang="en-US" dirty="0">
              <a:latin typeface="Arial" panose="020B0604020202020204" pitchFamily="34" charset="0"/>
              <a:cs typeface="Arial" panose="020B0604020202020204" pitchFamily="34" charset="0"/>
            </a:endParaRPr>
          </a:p>
        </p:txBody>
      </p:sp>
      <p:pic>
        <p:nvPicPr>
          <p:cNvPr id="26" name="Video_2016-11-26_1726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722853" y="2947000"/>
            <a:ext cx="3322637" cy="3048000"/>
          </a:xfrm>
          <a:prstGeom prst="rect">
            <a:avLst/>
          </a:prstGeom>
        </p:spPr>
      </p:pic>
    </p:spTree>
    <p:extLst>
      <p:ext uri="{BB962C8B-B14F-4D97-AF65-F5344CB8AC3E}">
        <p14:creationId xmlns:p14="http://schemas.microsoft.com/office/powerpoint/2010/main" val="282160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nodeType="withEffect">
                                  <p:stCondLst>
                                    <p:cond delay="100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par>
                          <p:cTn id="14" fill="hold">
                            <p:stCondLst>
                              <p:cond delay="1500"/>
                            </p:stCondLst>
                            <p:childTnLst>
                              <p:par>
                                <p:cTn id="15" presetID="1" presetClass="mediacall" presetSubtype="0" fill="hold" nodeType="afterEffect">
                                  <p:stCondLst>
                                    <p:cond delay="0"/>
                                  </p:stCondLst>
                                  <p:childTnLst>
                                    <p:cmd type="call" cmd="playFrom(0.0)">
                                      <p:cBhvr>
                                        <p:cTn id="16" dur="8126" fill="hold"/>
                                        <p:tgtEl>
                                          <p:spTgt spid="26"/>
                                        </p:tgtEl>
                                      </p:cBhvr>
                                    </p:cmd>
                                  </p:childTnLst>
                                </p:cTn>
                              </p:par>
                            </p:childTnLst>
                          </p:cTn>
                        </p:par>
                        <p:par>
                          <p:cTn id="17" fill="hold">
                            <p:stCondLst>
                              <p:cond delay="9626"/>
                            </p:stCondLst>
                            <p:childTnLst>
                              <p:par>
                                <p:cTn id="18" presetID="2" presetClass="mediacall" presetSubtype="0" fill="hold" nodeType="afterEffect">
                                  <p:stCondLst>
                                    <p:cond delay="0"/>
                                  </p:stCondLst>
                                  <p:childTnLst>
                                    <p:cmd type="call" cmd="togglePause">
                                      <p:cBhvr>
                                        <p:cTn id="19" dur="1" fill="hold"/>
                                        <p:tgtEl>
                                          <p:spTgt spid="26"/>
                                        </p:tgtEl>
                                      </p:cBhvr>
                                    </p:cmd>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0"/>
          </p:nvPr>
        </p:nvPicPr>
        <p:blipFill rotWithShape="1">
          <a:blip r:embed="rId3" cstate="screen">
            <a:extLst>
              <a:ext uri="{28A0092B-C50C-407E-A947-70E740481C1C}">
                <a14:useLocalDpi xmlns:a14="http://schemas.microsoft.com/office/drawing/2010/main"/>
              </a:ext>
            </a:extLst>
          </a:blip>
          <a:srcRect/>
          <a:stretch/>
        </p:blipFill>
        <p:spPr>
          <a:xfrm>
            <a:off x="632994" y="1643229"/>
            <a:ext cx="8194738" cy="4392999"/>
          </a:xfrm>
          <a:prstGeom prst="rect">
            <a:avLst/>
          </a:prstGeom>
          <a:ln>
            <a:noFill/>
          </a:ln>
          <a:effectLst>
            <a:softEdge rad="112500"/>
          </a:effectLst>
        </p:spPr>
      </p:pic>
      <p:sp>
        <p:nvSpPr>
          <p:cNvPr id="3" name="标题 2"/>
          <p:cNvSpPr>
            <a:spLocks noGrp="1"/>
          </p:cNvSpPr>
          <p:nvPr>
            <p:ph type="title"/>
          </p:nvPr>
        </p:nvSpPr>
        <p:spPr/>
        <p:txBody>
          <a:bodyPr/>
          <a:lstStyle/>
          <a:p>
            <a:r>
              <a:rPr lang="en-US" altLang="zh-CN" dirty="0"/>
              <a:t>Background</a:t>
            </a:r>
            <a:endParaRPr lang="zh-CN" altLang="en-US" dirty="0"/>
          </a:p>
        </p:txBody>
      </p:sp>
      <p:sp>
        <p:nvSpPr>
          <p:cNvPr id="5" name="文本框 4"/>
          <p:cNvSpPr txBox="1"/>
          <p:nvPr/>
        </p:nvSpPr>
        <p:spPr>
          <a:xfrm>
            <a:off x="3599049" y="6163475"/>
            <a:ext cx="2069797"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2D sketching tools</a:t>
            </a:r>
            <a:endParaRPr lang="zh-CN" altLang="en-US" dirty="0">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977" y="1621186"/>
            <a:ext cx="1841789" cy="1381342"/>
          </a:xfrm>
          <a:prstGeom prst="rect">
            <a:avLst/>
          </a:prstGeom>
        </p:spPr>
      </p:pic>
      <p:pic>
        <p:nvPicPr>
          <p:cNvPr id="7" name="图片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0977" y="3483624"/>
            <a:ext cx="1841789" cy="2552604"/>
          </a:xfrm>
          <a:prstGeom prst="rect">
            <a:avLst/>
          </a:prstGeom>
        </p:spPr>
      </p:pic>
      <p:sp>
        <p:nvSpPr>
          <p:cNvPr id="8" name="灯片编号占位符 7"/>
          <p:cNvSpPr>
            <a:spLocks noGrp="1"/>
          </p:cNvSpPr>
          <p:nvPr>
            <p:ph type="sldNum" sz="quarter" idx="13"/>
          </p:nvPr>
        </p:nvSpPr>
        <p:spPr/>
        <p:txBody>
          <a:bodyPr/>
          <a:lstStyle/>
          <a:p>
            <a:fld id="{9F58998E-2429-314E-B86C-A079AABAA7E0}" type="slidenum">
              <a:rPr lang="en-US" smtClean="0"/>
              <a:t>2</a:t>
            </a:fld>
            <a:endParaRPr lang="en-US"/>
          </a:p>
        </p:txBody>
      </p:sp>
    </p:spTree>
    <p:extLst>
      <p:ext uri="{BB962C8B-B14F-4D97-AF65-F5344CB8AC3E}">
        <p14:creationId xmlns:p14="http://schemas.microsoft.com/office/powerpoint/2010/main" val="23743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Sketch reconstruction</a:t>
            </a:r>
            <a:endParaRPr lang="zh-CN" altLang="en-US" dirty="0"/>
          </a:p>
        </p:txBody>
      </p:sp>
      <p:sp>
        <p:nvSpPr>
          <p:cNvPr id="8" name="内容占位符 1"/>
          <p:cNvSpPr txBox="1">
            <a:spLocks/>
          </p:cNvSpPr>
          <p:nvPr/>
        </p:nvSpPr>
        <p:spPr>
          <a:xfrm>
            <a:off x="358814" y="1520571"/>
            <a:ext cx="8468919" cy="3731683"/>
          </a:xfrm>
          <a:prstGeom prst="rect">
            <a:avLst/>
          </a:prstGeom>
        </p:spPr>
        <p:txBody>
          <a:bodyPr vert="horz" lIns="91440" tIns="45720" rIns="91440" bIns="45720" rtlCol="0">
            <a:normAutofit/>
          </a:bodyPr>
          <a:lstStyle>
            <a:lvl1pPr marL="457200" indent="-457200" algn="l" defTabSz="457200" rtl="0" eaLnBrk="1" latinLnBrk="0" hangingPunct="1">
              <a:spcBef>
                <a:spcPct val="20000"/>
              </a:spcBef>
              <a:buSzPct val="100000"/>
              <a:buFont typeface="Arial" panose="020B0604020202020204" pitchFamily="34" charset="0"/>
              <a:buChar char="•"/>
              <a:defRPr sz="2500" kern="1200" baseline="0">
                <a:solidFill>
                  <a:schemeClr val="tx1"/>
                </a:solidFill>
                <a:latin typeface="Arial" panose="020B0604020202020204" pitchFamily="34" charset="0"/>
                <a:ea typeface="+mn-ea"/>
                <a:cs typeface="Arial" panose="020B0604020202020204" pitchFamily="34" charset="0"/>
              </a:defRPr>
            </a:lvl1pPr>
            <a:lvl2pPr marL="914400" indent="-457200" algn="l" defTabSz="457200" rtl="0" eaLnBrk="1" latinLnBrk="0" hangingPunct="1">
              <a:spcBef>
                <a:spcPct val="20000"/>
              </a:spcBef>
              <a:buSzPct val="100000"/>
              <a:buFont typeface="Arial" panose="020B0604020202020204" pitchFamily="34" charset="0"/>
              <a:buChar char="•"/>
              <a:defRPr sz="2200" kern="1200" baseline="0">
                <a:solidFill>
                  <a:schemeClr val="tx1"/>
                </a:solidFill>
                <a:latin typeface="Arial" panose="020B0604020202020204" pitchFamily="34" charset="0"/>
                <a:ea typeface="+mn-ea"/>
                <a:cs typeface="Arial" panose="020B0604020202020204" pitchFamily="34" charset="0"/>
              </a:defRPr>
            </a:lvl2pPr>
            <a:lvl3pPr marL="1257300" indent="-342900" algn="l" defTabSz="457200" rtl="0" eaLnBrk="1" latinLnBrk="0" hangingPunct="1">
              <a:spcBef>
                <a:spcPct val="20000"/>
              </a:spcBef>
              <a:buSzPct val="100000"/>
              <a:buFont typeface="Arial" panose="020B0604020202020204"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7145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4pPr>
            <a:lvl5pPr marL="2171700" indent="-342900" algn="l" defTabSz="4572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dirty="0"/>
              <a:t>Two steps for lifting sketch into 3D:</a:t>
            </a:r>
          </a:p>
          <a:p>
            <a:pPr lvl="1"/>
            <a:r>
              <a:rPr lang="en-US" altLang="zh-CN" dirty="0">
                <a:solidFill>
                  <a:schemeClr val="bg1">
                    <a:lumMod val="85000"/>
                  </a:schemeClr>
                </a:solidFill>
              </a:rPr>
              <a:t>3D plane generation from a model</a:t>
            </a:r>
          </a:p>
          <a:p>
            <a:pPr lvl="1"/>
            <a:r>
              <a:rPr lang="en-US" altLang="zh-CN" dirty="0"/>
              <a:t>Back-projection and </a:t>
            </a:r>
            <a:r>
              <a:rPr lang="en-US" altLang="zh-CN" b="1" dirty="0"/>
              <a:t>optimization</a:t>
            </a:r>
            <a:endParaRPr lang="zh-CN" altLang="en-US" b="1" dirty="0"/>
          </a:p>
        </p:txBody>
      </p:sp>
      <p:sp>
        <p:nvSpPr>
          <p:cNvPr id="19" name="箭头: 右 18"/>
          <p:cNvSpPr/>
          <p:nvPr/>
        </p:nvSpPr>
        <p:spPr>
          <a:xfrm>
            <a:off x="4344719" y="4190685"/>
            <a:ext cx="497107"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1" name="文本框 20"/>
          <p:cNvSpPr txBox="1"/>
          <p:nvPr/>
        </p:nvSpPr>
        <p:spPr>
          <a:xfrm>
            <a:off x="5878659" y="6216524"/>
            <a:ext cx="1851789"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Optimized result</a:t>
            </a:r>
            <a:endParaRPr lang="zh-CN" altLang="en-US" dirty="0">
              <a:latin typeface="Arial" panose="020B0604020202020204" pitchFamily="34" charset="0"/>
              <a:cs typeface="Arial" panose="020B0604020202020204" pitchFamily="34" charset="0"/>
            </a:endParaRPr>
          </a:p>
        </p:txBody>
      </p:sp>
      <p:sp>
        <p:nvSpPr>
          <p:cNvPr id="22" name="文本框 21"/>
          <p:cNvSpPr txBox="1"/>
          <p:nvPr/>
        </p:nvSpPr>
        <p:spPr>
          <a:xfrm>
            <a:off x="746264" y="6216524"/>
            <a:ext cx="298030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Initial back-projection result</a:t>
            </a:r>
            <a:endParaRPr lang="zh-CN" altLang="en-US" dirty="0">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3"/>
          </p:nvPr>
        </p:nvSpPr>
        <p:spPr/>
        <p:txBody>
          <a:bodyPr/>
          <a:lstStyle/>
          <a:p>
            <a:fld id="{9F58998E-2429-314E-B86C-A079AABAA7E0}" type="slidenum">
              <a:rPr lang="en-US" smtClean="0"/>
              <a:t>20</a:t>
            </a:fld>
            <a:endParaRPr lang="en-US" dirty="0"/>
          </a:p>
        </p:txBody>
      </p:sp>
      <p:pic>
        <p:nvPicPr>
          <p:cNvPr id="4" name="Video_2016-11-26_1726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5098" y="3064277"/>
            <a:ext cx="3322637" cy="3048000"/>
          </a:xfrm>
          <a:prstGeom prst="rect">
            <a:avLst/>
          </a:prstGeom>
        </p:spPr>
      </p:pic>
      <p:pic>
        <p:nvPicPr>
          <p:cNvPr id="11" name="Video_2016-11-26_17282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47663" y="2998494"/>
            <a:ext cx="3113783" cy="3113783"/>
          </a:xfrm>
          <a:prstGeom prst="rect">
            <a:avLst/>
          </a:prstGeom>
        </p:spPr>
      </p:pic>
    </p:spTree>
    <p:extLst>
      <p:ext uri="{BB962C8B-B14F-4D97-AF65-F5344CB8AC3E}">
        <p14:creationId xmlns:p14="http://schemas.microsoft.com/office/powerpoint/2010/main" val="6551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1" fill="hold"/>
                                        <p:tgtEl>
                                          <p:spTgt spid="11"/>
                                        </p:tgtEl>
                                      </p:cBhvr>
                                    </p:cmd>
                                  </p:childTnLst>
                                </p:cTn>
                              </p:par>
                              <p:par>
                                <p:cTn id="7" presetID="1" presetClass="mediacall" presetSubtype="0" fill="hold" nodeType="withEffect">
                                  <p:stCondLst>
                                    <p:cond delay="0"/>
                                  </p:stCondLst>
                                  <p:childTnLst>
                                    <p:cmd type="call" cmd="playFrom(0.0)">
                                      <p:cBhvr>
                                        <p:cTn id="8" dur="81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1"/>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1"/>
                                        </p:tgtEl>
                                      </p:cBhvr>
                                    </p:cmd>
                                  </p:childTnLst>
                                </p:cTn>
                              </p:par>
                            </p:childTnLst>
                          </p:cTn>
                        </p:par>
                      </p:childTnLst>
                    </p:cTn>
                  </p:par>
                </p:childTnLst>
              </p:cTn>
              <p:nextCondLst>
                <p:cond evt="onClick" delay="0">
                  <p:tgtEl>
                    <p:spTgt spid="11"/>
                  </p:tgtEl>
                </p:cond>
              </p:nextCondLst>
            </p:seq>
            <p:video>
              <p:cMediaNode vol="80000">
                <p:cTn id="14" fill="hold" display="0">
                  <p:stCondLst>
                    <p:cond delay="indefinite"/>
                  </p:stCondLst>
                </p:cTn>
                <p:tgtEl>
                  <p:spTgt spid="11"/>
                </p:tgtEl>
              </p:cMediaNode>
            </p:video>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49746" y="3848002"/>
            <a:ext cx="3175670" cy="3007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内容占位符 1"/>
          <p:cNvSpPr>
            <a:spLocks noGrp="1"/>
          </p:cNvSpPr>
          <p:nvPr>
            <p:ph sz="quarter" idx="10"/>
          </p:nvPr>
        </p:nvSpPr>
        <p:spPr/>
        <p:txBody>
          <a:bodyPr/>
          <a:lstStyle/>
          <a:p>
            <a:r>
              <a:rPr lang="en-US" altLang="zh-CN" dirty="0"/>
              <a:t>Two steps for lifting sketch into 3D:</a:t>
            </a:r>
          </a:p>
          <a:p>
            <a:pPr lvl="1"/>
            <a:r>
              <a:rPr lang="en-US" altLang="zh-CN" dirty="0">
                <a:solidFill>
                  <a:schemeClr val="bg1">
                    <a:lumMod val="85000"/>
                  </a:schemeClr>
                </a:solidFill>
              </a:rPr>
              <a:t>3D plane generation from a model</a:t>
            </a:r>
          </a:p>
          <a:p>
            <a:pPr lvl="1"/>
            <a:r>
              <a:rPr lang="en-US" altLang="zh-CN" dirty="0"/>
              <a:t>Back-projection and </a:t>
            </a:r>
            <a:r>
              <a:rPr lang="en-US" altLang="zh-CN" b="1" dirty="0"/>
              <a:t>optimization</a:t>
            </a:r>
          </a:p>
          <a:p>
            <a:pPr lvl="2">
              <a:buFont typeface="Arial" panose="020B0604020202020204" pitchFamily="34" charset="0"/>
              <a:buChar char="-"/>
            </a:pPr>
            <a:r>
              <a:rPr lang="en-US" altLang="zh-CN" sz="2000" dirty="0"/>
              <a:t>Laplacian mesh deformation [</a:t>
            </a:r>
            <a:r>
              <a:rPr lang="en-US" altLang="zh-CN" sz="2000" dirty="0" err="1"/>
              <a:t>Sorkine</a:t>
            </a:r>
            <a:r>
              <a:rPr lang="en-US" altLang="zh-CN" sz="2000" dirty="0"/>
              <a:t> et al. 2004]</a:t>
            </a:r>
          </a:p>
          <a:p>
            <a:pPr lvl="2">
              <a:buFont typeface="Arial" panose="020B0604020202020204" pitchFamily="34" charset="0"/>
              <a:buChar char="-"/>
            </a:pPr>
            <a:r>
              <a:rPr lang="en-US" altLang="zh-CN" sz="2000" dirty="0"/>
              <a:t>Additional constraints:                ,                and</a:t>
            </a:r>
          </a:p>
          <a:p>
            <a:pPr lvl="2">
              <a:buFont typeface="Arial" panose="020B0604020202020204" pitchFamily="34" charset="0"/>
              <a:buChar char="-"/>
            </a:pPr>
            <a:endParaRPr lang="zh-CN" altLang="en-US" sz="2000" dirty="0"/>
          </a:p>
        </p:txBody>
      </p:sp>
      <p:sp>
        <p:nvSpPr>
          <p:cNvPr id="3" name="标题 2"/>
          <p:cNvSpPr>
            <a:spLocks noGrp="1"/>
          </p:cNvSpPr>
          <p:nvPr>
            <p:ph type="title"/>
          </p:nvPr>
        </p:nvSpPr>
        <p:spPr/>
        <p:txBody>
          <a:bodyPr/>
          <a:lstStyle/>
          <a:p>
            <a:r>
              <a:rPr lang="en-US" altLang="zh-CN" dirty="0"/>
              <a:t>Sketch reconstruction</a:t>
            </a:r>
            <a:endParaRPr lang="zh-CN" altLang="en-US" dirty="0"/>
          </a:p>
        </p:txBody>
      </p:sp>
      <p:sp>
        <p:nvSpPr>
          <p:cNvPr id="5" name="矩形 4"/>
          <p:cNvSpPr/>
          <p:nvPr/>
        </p:nvSpPr>
        <p:spPr>
          <a:xfrm>
            <a:off x="4186425" y="3124293"/>
            <a:ext cx="1210588" cy="400110"/>
          </a:xfrm>
          <a:prstGeom prst="rect">
            <a:avLst/>
          </a:prstGeom>
        </p:spPr>
        <p:txBody>
          <a:bodyPr wrap="none">
            <a:spAutoFit/>
          </a:bodyPr>
          <a:lstStyle/>
          <a:p>
            <a:r>
              <a:rPr lang="en-US" altLang="zh-CN" sz="2000" dirty="0">
                <a:latin typeface="Arial" panose="020B0604020202020204" pitchFamily="34" charset="0"/>
                <a:cs typeface="Arial" panose="020B0604020202020204" pitchFamily="34" charset="0"/>
              </a:rPr>
              <a:t>proximity</a:t>
            </a:r>
            <a:endParaRPr lang="zh-CN" altLang="en-US" sz="2000" dirty="0">
              <a:latin typeface="Arial" panose="020B0604020202020204" pitchFamily="34" charset="0"/>
              <a:cs typeface="Arial" panose="020B0604020202020204" pitchFamily="34" charset="0"/>
            </a:endParaRPr>
          </a:p>
        </p:txBody>
      </p:sp>
      <p:sp>
        <p:nvSpPr>
          <p:cNvPr id="6" name="矩形 5"/>
          <p:cNvSpPr/>
          <p:nvPr/>
        </p:nvSpPr>
        <p:spPr>
          <a:xfrm>
            <a:off x="5364765" y="3114357"/>
            <a:ext cx="1154483" cy="400110"/>
          </a:xfrm>
          <a:prstGeom prst="rect">
            <a:avLst/>
          </a:prstGeom>
        </p:spPr>
        <p:txBody>
          <a:bodyPr wrap="none">
            <a:spAutoFit/>
          </a:bodyPr>
          <a:lstStyle/>
          <a:p>
            <a:r>
              <a:rPr lang="en-US" altLang="zh-CN" sz="2000" dirty="0">
                <a:latin typeface="Arial" panose="020B0604020202020204" pitchFamily="34" charset="0"/>
                <a:cs typeface="Arial" panose="020B0604020202020204" pitchFamily="34" charset="0"/>
              </a:rPr>
              <a:t>planarity</a:t>
            </a:r>
            <a:endParaRPr lang="zh-CN" altLang="en-US" sz="2000" dirty="0">
              <a:latin typeface="Arial" panose="020B0604020202020204" pitchFamily="34" charset="0"/>
              <a:cs typeface="Arial" panose="020B0604020202020204" pitchFamily="34" charset="0"/>
            </a:endParaRPr>
          </a:p>
        </p:txBody>
      </p:sp>
      <p:sp>
        <p:nvSpPr>
          <p:cNvPr id="7" name="矩形 6"/>
          <p:cNvSpPr/>
          <p:nvPr/>
        </p:nvSpPr>
        <p:spPr>
          <a:xfrm>
            <a:off x="6955856" y="3120983"/>
            <a:ext cx="1297150" cy="400110"/>
          </a:xfrm>
          <a:prstGeom prst="rect">
            <a:avLst/>
          </a:prstGeom>
        </p:spPr>
        <p:txBody>
          <a:bodyPr wrap="none">
            <a:spAutoFit/>
          </a:bodyPr>
          <a:lstStyle/>
          <a:p>
            <a:r>
              <a:rPr lang="en-US" altLang="zh-CN" sz="2000" dirty="0">
                <a:latin typeface="Arial" panose="020B0604020202020204" pitchFamily="34" charset="0"/>
                <a:cs typeface="Arial" panose="020B0604020202020204" pitchFamily="34" charset="0"/>
              </a:rPr>
              <a:t>projection</a:t>
            </a:r>
            <a:endParaRPr lang="zh-CN" altLang="en-US" sz="2000" dirty="0">
              <a:latin typeface="Arial" panose="020B0604020202020204" pitchFamily="34" charset="0"/>
              <a:cs typeface="Arial" panose="020B0604020202020204" pitchFamily="34" charset="0"/>
            </a:endParaRPr>
          </a:p>
        </p:txBody>
      </p:sp>
      <p:grpSp>
        <p:nvGrpSpPr>
          <p:cNvPr id="54" name="组合 53"/>
          <p:cNvGrpSpPr/>
          <p:nvPr/>
        </p:nvGrpSpPr>
        <p:grpSpPr>
          <a:xfrm>
            <a:off x="861824" y="3875593"/>
            <a:ext cx="3162485" cy="2978653"/>
            <a:chOff x="1434286" y="2447636"/>
            <a:chExt cx="3162485" cy="2978653"/>
          </a:xfrm>
        </p:grpSpPr>
        <p:pic>
          <p:nvPicPr>
            <p:cNvPr id="55" name="图片 5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40988" y="2447636"/>
              <a:ext cx="1607012" cy="1590779"/>
            </a:xfrm>
            <a:prstGeom prst="rect">
              <a:avLst/>
            </a:prstGeom>
          </p:spPr>
        </p:pic>
        <p:pic>
          <p:nvPicPr>
            <p:cNvPr id="56" name="图片 5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71273" y="2520681"/>
              <a:ext cx="1249898" cy="1517734"/>
            </a:xfrm>
            <a:prstGeom prst="rect">
              <a:avLst/>
            </a:prstGeom>
          </p:spPr>
        </p:pic>
        <p:pic>
          <p:nvPicPr>
            <p:cNvPr id="57" name="图片 5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34286" y="4038415"/>
              <a:ext cx="1822685" cy="1387874"/>
            </a:xfrm>
            <a:prstGeom prst="rect">
              <a:avLst/>
            </a:prstGeom>
          </p:spPr>
        </p:pic>
        <p:pic>
          <p:nvPicPr>
            <p:cNvPr id="58" name="图片 5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124309" y="4038415"/>
              <a:ext cx="1472462" cy="1249898"/>
            </a:xfrm>
            <a:prstGeom prst="rect">
              <a:avLst/>
            </a:prstGeom>
          </p:spPr>
        </p:pic>
      </p:grpSp>
      <p:grpSp>
        <p:nvGrpSpPr>
          <p:cNvPr id="8" name="组合 7"/>
          <p:cNvGrpSpPr/>
          <p:nvPr/>
        </p:nvGrpSpPr>
        <p:grpSpPr>
          <a:xfrm>
            <a:off x="3838940" y="3726486"/>
            <a:ext cx="4777017" cy="2755781"/>
            <a:chOff x="3583105" y="4263947"/>
            <a:chExt cx="2512144" cy="1352116"/>
          </a:xfrm>
        </p:grpSpPr>
        <p:cxnSp>
          <p:nvCxnSpPr>
            <p:cNvPr id="11" name="连接符: 曲线 10"/>
            <p:cNvCxnSpPr/>
            <p:nvPr/>
          </p:nvCxnSpPr>
          <p:spPr>
            <a:xfrm flipV="1">
              <a:off x="3918064" y="4352722"/>
              <a:ext cx="1563329" cy="653844"/>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a:off x="5220836" y="5006566"/>
              <a:ext cx="688261" cy="339212"/>
            </a:xfrm>
            <a:prstGeom prst="line">
              <a:avLst/>
            </a:prstGeom>
          </p:spPr>
          <p:style>
            <a:lnRef idx="2">
              <a:schemeClr val="accent1"/>
            </a:lnRef>
            <a:fillRef idx="0">
              <a:schemeClr val="accent1"/>
            </a:fillRef>
            <a:effectRef idx="1">
              <a:schemeClr val="accent1"/>
            </a:effectRef>
            <a:fontRef idx="minor">
              <a:schemeClr val="tx1"/>
            </a:fontRef>
          </p:style>
        </p:cxnSp>
        <p:sp>
          <p:nvSpPr>
            <p:cNvPr id="13" name="椭圆 12"/>
            <p:cNvSpPr/>
            <p:nvPr/>
          </p:nvSpPr>
          <p:spPr>
            <a:xfrm>
              <a:off x="4621067" y="4647691"/>
              <a:ext cx="117987" cy="11798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4" name="椭圆 13"/>
            <p:cNvSpPr/>
            <p:nvPr/>
          </p:nvSpPr>
          <p:spPr>
            <a:xfrm>
              <a:off x="5166758" y="4937741"/>
              <a:ext cx="117987" cy="11798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15" name="直接连接符 14"/>
            <p:cNvCxnSpPr>
              <a:stCxn id="13" idx="5"/>
              <a:endCxn id="14" idx="1"/>
            </p:cNvCxnSpPr>
            <p:nvPr/>
          </p:nvCxnSpPr>
          <p:spPr>
            <a:xfrm>
              <a:off x="4721775" y="4748399"/>
              <a:ext cx="462262" cy="206621"/>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矩形: 圆角 15"/>
            <p:cNvSpPr/>
            <p:nvPr/>
          </p:nvSpPr>
          <p:spPr>
            <a:xfrm>
              <a:off x="3795012" y="4263947"/>
              <a:ext cx="2209954" cy="1236617"/>
            </a:xfrm>
            <a:prstGeom prst="roundRect">
              <a:avLst/>
            </a:prstGeom>
            <a:noFill/>
            <a:ln w="2857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7" name="文本框 26"/>
            <p:cNvSpPr txBox="1"/>
            <p:nvPr/>
          </p:nvSpPr>
          <p:spPr>
            <a:xfrm>
              <a:off x="3583105" y="4765678"/>
              <a:ext cx="851515"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Stroke</a:t>
              </a:r>
              <a:endParaRPr lang="zh-CN" altLang="en-US" dirty="0">
                <a:latin typeface="Arial" panose="020B0604020202020204" pitchFamily="34" charset="0"/>
                <a:cs typeface="Arial" panose="020B0604020202020204" pitchFamily="34" charset="0"/>
              </a:endParaRPr>
            </a:p>
          </p:txBody>
        </p:sp>
        <p:sp>
          <p:nvSpPr>
            <p:cNvPr id="28" name="文本框 27"/>
            <p:cNvSpPr txBox="1"/>
            <p:nvPr/>
          </p:nvSpPr>
          <p:spPr>
            <a:xfrm>
              <a:off x="5243734" y="5246731"/>
              <a:ext cx="851515"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Stroke</a:t>
              </a:r>
              <a:endParaRPr lang="zh-CN" altLang="en-US" dirty="0">
                <a:latin typeface="Arial" panose="020B0604020202020204" pitchFamily="34" charset="0"/>
                <a:cs typeface="Arial" panose="020B0604020202020204" pitchFamily="34" charset="0"/>
              </a:endParaRPr>
            </a:p>
          </p:txBody>
        </p:sp>
      </p:grpSp>
      <p:grpSp>
        <p:nvGrpSpPr>
          <p:cNvPr id="29" name="组合 28"/>
          <p:cNvGrpSpPr/>
          <p:nvPr/>
        </p:nvGrpSpPr>
        <p:grpSpPr>
          <a:xfrm>
            <a:off x="4514741" y="3745912"/>
            <a:ext cx="3844347" cy="2507939"/>
            <a:chOff x="974463" y="4243900"/>
            <a:chExt cx="3282749" cy="2141569"/>
          </a:xfrm>
        </p:grpSpPr>
        <p:grpSp>
          <p:nvGrpSpPr>
            <p:cNvPr id="30" name="组合 29"/>
            <p:cNvGrpSpPr/>
            <p:nvPr/>
          </p:nvGrpSpPr>
          <p:grpSpPr>
            <a:xfrm>
              <a:off x="1226481" y="4579628"/>
              <a:ext cx="1672276" cy="1589292"/>
              <a:chOff x="572684" y="4783353"/>
              <a:chExt cx="1672276" cy="1589292"/>
            </a:xfrm>
          </p:grpSpPr>
          <p:cxnSp>
            <p:nvCxnSpPr>
              <p:cNvPr id="41" name="直接箭头连接符 40"/>
              <p:cNvCxnSpPr/>
              <p:nvPr/>
            </p:nvCxnSpPr>
            <p:spPr>
              <a:xfrm flipV="1">
                <a:off x="572684" y="4783353"/>
                <a:ext cx="0" cy="1589292"/>
              </a:xfrm>
              <a:prstGeom prst="straightConnector1">
                <a:avLst/>
              </a:prstGeom>
              <a:ln>
                <a:solidFill>
                  <a:srgbClr val="00B050"/>
                </a:solidFill>
                <a:tailEnd type="triangle"/>
              </a:ln>
            </p:spPr>
            <p:style>
              <a:lnRef idx="2">
                <a:schemeClr val="accent3"/>
              </a:lnRef>
              <a:fillRef idx="0">
                <a:schemeClr val="accent3"/>
              </a:fillRef>
              <a:effectRef idx="1">
                <a:schemeClr val="accent3"/>
              </a:effectRef>
              <a:fontRef idx="minor">
                <a:schemeClr val="tx1"/>
              </a:fontRef>
            </p:style>
          </p:cxnSp>
          <p:cxnSp>
            <p:nvCxnSpPr>
              <p:cNvPr id="42" name="直接箭头连接符 41"/>
              <p:cNvCxnSpPr/>
              <p:nvPr/>
            </p:nvCxnSpPr>
            <p:spPr>
              <a:xfrm>
                <a:off x="572684" y="6372645"/>
                <a:ext cx="167227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
          <p:nvSpPr>
            <p:cNvPr id="31" name="文本框 30"/>
            <p:cNvSpPr txBox="1"/>
            <p:nvPr/>
          </p:nvSpPr>
          <p:spPr>
            <a:xfrm>
              <a:off x="2804224" y="5995000"/>
              <a:ext cx="300082" cy="369332"/>
            </a:xfrm>
            <a:prstGeom prst="rect">
              <a:avLst/>
            </a:prstGeom>
            <a:noFill/>
            <a:ln>
              <a:noFill/>
            </a:ln>
          </p:spPr>
          <p:txBody>
            <a:bodyPr wrap="none" rtlCol="0">
              <a:spAutoFit/>
            </a:bodyPr>
            <a:lstStyle/>
            <a:p>
              <a:pPr algn="ctr"/>
              <a:r>
                <a:rPr lang="en-US" altLang="zh-CN" i="1" dirty="0">
                  <a:latin typeface="Arial" panose="020B0604020202020204" pitchFamily="34" charset="0"/>
                  <a:cs typeface="Arial" panose="020B0604020202020204" pitchFamily="34" charset="0"/>
                </a:rPr>
                <a:t>x</a:t>
              </a:r>
              <a:endParaRPr lang="zh-CN" altLang="en-US" i="1" dirty="0">
                <a:latin typeface="Arial" panose="020B0604020202020204" pitchFamily="34" charset="0"/>
                <a:cs typeface="Arial" panose="020B0604020202020204" pitchFamily="34" charset="0"/>
              </a:endParaRPr>
            </a:p>
          </p:txBody>
        </p:sp>
        <p:sp>
          <p:nvSpPr>
            <p:cNvPr id="32" name="文本框 31"/>
            <p:cNvSpPr txBox="1"/>
            <p:nvPr/>
          </p:nvSpPr>
          <p:spPr>
            <a:xfrm>
              <a:off x="1069867" y="4243900"/>
              <a:ext cx="300082" cy="369332"/>
            </a:xfrm>
            <a:prstGeom prst="rect">
              <a:avLst/>
            </a:prstGeom>
            <a:noFill/>
            <a:ln>
              <a:noFill/>
            </a:ln>
          </p:spPr>
          <p:txBody>
            <a:bodyPr wrap="none" rtlCol="0">
              <a:spAutoFit/>
            </a:bodyPr>
            <a:lstStyle/>
            <a:p>
              <a:pPr algn="ctr"/>
              <a:r>
                <a:rPr lang="en-US" altLang="zh-CN" i="1" dirty="0">
                  <a:latin typeface="Arial" panose="020B0604020202020204" pitchFamily="34" charset="0"/>
                  <a:cs typeface="Arial" panose="020B0604020202020204" pitchFamily="34" charset="0"/>
                </a:rPr>
                <a:t>y</a:t>
              </a:r>
              <a:endParaRPr lang="zh-CN" altLang="en-US" i="1" dirty="0">
                <a:latin typeface="Arial" panose="020B0604020202020204" pitchFamily="34" charset="0"/>
                <a:cs typeface="Arial" panose="020B0604020202020204" pitchFamily="34" charset="0"/>
              </a:endParaRPr>
            </a:p>
          </p:txBody>
        </p:sp>
        <p:cxnSp>
          <p:nvCxnSpPr>
            <p:cNvPr id="33" name="连接符: 曲线 32"/>
            <p:cNvCxnSpPr/>
            <p:nvPr/>
          </p:nvCxnSpPr>
          <p:spPr>
            <a:xfrm flipV="1">
              <a:off x="1335428" y="4737232"/>
              <a:ext cx="1563329" cy="653844"/>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34" name="连接符: 曲线 33"/>
            <p:cNvCxnSpPr/>
            <p:nvPr/>
          </p:nvCxnSpPr>
          <p:spPr>
            <a:xfrm flipV="1">
              <a:off x="1759647" y="5273780"/>
              <a:ext cx="1563329" cy="419258"/>
            </a:xfrm>
            <a:prstGeom prst="curvedConnector3">
              <a:avLst/>
            </a:prstGeom>
            <a:ln>
              <a:prstDash val="lgDashDot"/>
            </a:ln>
          </p:spPr>
          <p:style>
            <a:lnRef idx="2">
              <a:schemeClr val="accent6"/>
            </a:lnRef>
            <a:fillRef idx="0">
              <a:schemeClr val="accent6"/>
            </a:fillRef>
            <a:effectRef idx="1">
              <a:schemeClr val="accent6"/>
            </a:effectRef>
            <a:fontRef idx="minor">
              <a:schemeClr val="tx1"/>
            </a:fontRef>
          </p:style>
        </p:cxnSp>
        <p:cxnSp>
          <p:nvCxnSpPr>
            <p:cNvPr id="35" name="直接连接符 34"/>
            <p:cNvCxnSpPr/>
            <p:nvPr/>
          </p:nvCxnSpPr>
          <p:spPr>
            <a:xfrm>
              <a:off x="1355428" y="5417889"/>
              <a:ext cx="404219" cy="275149"/>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直接连接符 35"/>
            <p:cNvCxnSpPr/>
            <p:nvPr/>
          </p:nvCxnSpPr>
          <p:spPr>
            <a:xfrm>
              <a:off x="2898757" y="4769350"/>
              <a:ext cx="424219" cy="50443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直接连接符 36"/>
            <p:cNvCxnSpPr/>
            <p:nvPr/>
          </p:nvCxnSpPr>
          <p:spPr>
            <a:xfrm>
              <a:off x="2156761" y="5064154"/>
              <a:ext cx="384550" cy="419255"/>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文本框 37"/>
            <p:cNvSpPr txBox="1"/>
            <p:nvPr/>
          </p:nvSpPr>
          <p:spPr>
            <a:xfrm>
              <a:off x="1290633" y="4434158"/>
              <a:ext cx="173637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2D input stroke</a:t>
              </a:r>
              <a:endParaRPr lang="zh-CN" altLang="en-US" dirty="0">
                <a:latin typeface="Arial" panose="020B0604020202020204" pitchFamily="34" charset="0"/>
                <a:cs typeface="Arial" panose="020B0604020202020204" pitchFamily="34" charset="0"/>
              </a:endParaRPr>
            </a:p>
          </p:txBody>
        </p:sp>
        <p:sp>
          <p:nvSpPr>
            <p:cNvPr id="39" name="文本框 38"/>
            <p:cNvSpPr txBox="1"/>
            <p:nvPr/>
          </p:nvSpPr>
          <p:spPr>
            <a:xfrm>
              <a:off x="2229836" y="5492596"/>
              <a:ext cx="2027376" cy="657033"/>
            </a:xfrm>
            <a:prstGeom prst="rect">
              <a:avLst/>
            </a:prstGeom>
            <a:noFill/>
            <a:ln>
              <a:noFill/>
            </a:ln>
          </p:spPr>
          <p:txBody>
            <a:bodyPr wrap="square" rtlCol="0">
              <a:spAutoFit/>
            </a:bodyPr>
            <a:lstStyle/>
            <a:p>
              <a:pPr algn="ctr"/>
              <a:r>
                <a:rPr lang="en-US" altLang="zh-CN" dirty="0">
                  <a:latin typeface="Arial" panose="020B0604020202020204" pitchFamily="34" charset="0"/>
                  <a:cs typeface="Arial" panose="020B0604020202020204" pitchFamily="34" charset="0"/>
                </a:rPr>
                <a:t>Projection of 3D counterpart</a:t>
              </a:r>
              <a:endParaRPr lang="zh-CN" altLang="en-US" dirty="0">
                <a:latin typeface="Arial" panose="020B0604020202020204" pitchFamily="34" charset="0"/>
                <a:cs typeface="Arial" panose="020B0604020202020204" pitchFamily="34" charset="0"/>
              </a:endParaRPr>
            </a:p>
          </p:txBody>
        </p:sp>
        <p:sp>
          <p:nvSpPr>
            <p:cNvPr id="40" name="矩形: 圆角 39"/>
            <p:cNvSpPr/>
            <p:nvPr/>
          </p:nvSpPr>
          <p:spPr>
            <a:xfrm>
              <a:off x="974463" y="4243900"/>
              <a:ext cx="3125590" cy="2141569"/>
            </a:xfrm>
            <a:prstGeom prst="roundRect">
              <a:avLst/>
            </a:prstGeom>
            <a:noFill/>
            <a:ln w="2857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grpSp>
      <p:sp>
        <p:nvSpPr>
          <p:cNvPr id="44" name="灯片编号占位符 43"/>
          <p:cNvSpPr>
            <a:spLocks noGrp="1"/>
          </p:cNvSpPr>
          <p:nvPr>
            <p:ph type="sldNum" sz="quarter" idx="13"/>
          </p:nvPr>
        </p:nvSpPr>
        <p:spPr/>
        <p:txBody>
          <a:bodyPr/>
          <a:lstStyle/>
          <a:p>
            <a:fld id="{9F58998E-2429-314E-B86C-A079AABAA7E0}" type="slidenum">
              <a:rPr lang="en-US" smtClean="0"/>
              <a:t>21</a:t>
            </a:fld>
            <a:endParaRPr lang="en-US"/>
          </a:p>
        </p:txBody>
      </p:sp>
      <p:sp>
        <p:nvSpPr>
          <p:cNvPr id="51" name="文本框 50"/>
          <p:cNvSpPr txBox="1"/>
          <p:nvPr/>
        </p:nvSpPr>
        <p:spPr>
          <a:xfrm>
            <a:off x="911615" y="3603353"/>
            <a:ext cx="1418978" cy="307777"/>
          </a:xfrm>
          <a:prstGeom prst="rect">
            <a:avLst/>
          </a:prstGeom>
          <a:noFill/>
          <a:ln>
            <a:noFill/>
          </a:ln>
        </p:spPr>
        <p:txBody>
          <a:bodyPr wrap="none" rtlCol="0">
            <a:spAutoFit/>
          </a:bodyPr>
          <a:lstStyle/>
          <a:p>
            <a:pPr algn="ctr"/>
            <a:r>
              <a:rPr lang="en-US" altLang="zh-CN" sz="1400" dirty="0">
                <a:latin typeface="Arial" panose="020B0604020202020204" pitchFamily="34" charset="0"/>
                <a:cs typeface="Arial" panose="020B0604020202020204" pitchFamily="34" charset="0"/>
              </a:rPr>
              <a:t>Back-projection</a:t>
            </a:r>
            <a:endParaRPr lang="zh-CN" altLang="en-US" sz="1400" dirty="0">
              <a:latin typeface="Arial" panose="020B0604020202020204" pitchFamily="34" charset="0"/>
              <a:cs typeface="Arial" panose="020B0604020202020204" pitchFamily="34" charset="0"/>
            </a:endParaRPr>
          </a:p>
        </p:txBody>
      </p:sp>
      <p:sp>
        <p:nvSpPr>
          <p:cNvPr id="52" name="文本框 51"/>
          <p:cNvSpPr txBox="1"/>
          <p:nvPr/>
        </p:nvSpPr>
        <p:spPr>
          <a:xfrm>
            <a:off x="2610388" y="3598060"/>
            <a:ext cx="1180130" cy="307777"/>
          </a:xfrm>
          <a:prstGeom prst="rect">
            <a:avLst/>
          </a:prstGeom>
          <a:noFill/>
          <a:ln>
            <a:noFill/>
          </a:ln>
        </p:spPr>
        <p:txBody>
          <a:bodyPr wrap="none" rtlCol="0">
            <a:spAutoFit/>
          </a:bodyPr>
          <a:lstStyle/>
          <a:p>
            <a:pPr algn="ctr"/>
            <a:r>
              <a:rPr lang="en-US" altLang="zh-CN" sz="1400" dirty="0">
                <a:latin typeface="Arial" panose="020B0604020202020204" pitchFamily="34" charset="0"/>
                <a:cs typeface="Arial" panose="020B0604020202020204" pitchFamily="34" charset="0"/>
              </a:rPr>
              <a:t>Optimization</a:t>
            </a:r>
            <a:endParaRPr lang="zh-CN" altLang="en-US" sz="1400" dirty="0">
              <a:latin typeface="Arial" panose="020B0604020202020204" pitchFamily="34" charset="0"/>
              <a:cs typeface="Arial" panose="020B0604020202020204" pitchFamily="34" charset="0"/>
            </a:endParaRPr>
          </a:p>
        </p:txBody>
      </p:sp>
      <p:sp>
        <p:nvSpPr>
          <p:cNvPr id="53" name="文本框 52"/>
          <p:cNvSpPr txBox="1"/>
          <p:nvPr/>
        </p:nvSpPr>
        <p:spPr>
          <a:xfrm>
            <a:off x="110105" y="5962096"/>
            <a:ext cx="811440" cy="307777"/>
          </a:xfrm>
          <a:prstGeom prst="rect">
            <a:avLst/>
          </a:prstGeom>
          <a:noFill/>
          <a:ln>
            <a:noFill/>
          </a:ln>
        </p:spPr>
        <p:txBody>
          <a:bodyPr wrap="none" rtlCol="0">
            <a:spAutoFit/>
          </a:bodyPr>
          <a:lstStyle/>
          <a:p>
            <a:pPr algn="ctr"/>
            <a:r>
              <a:rPr lang="en-US" altLang="zh-CN" sz="1400" dirty="0">
                <a:latin typeface="Arial" panose="020B0604020202020204" pitchFamily="34" charset="0"/>
                <a:cs typeface="Arial" panose="020B0604020202020204" pitchFamily="34" charset="0"/>
              </a:rPr>
              <a:t>Meshes</a:t>
            </a:r>
            <a:endParaRPr lang="zh-CN" altLang="en-US" sz="1400" dirty="0">
              <a:latin typeface="Arial" panose="020B0604020202020204" pitchFamily="34" charset="0"/>
              <a:cs typeface="Arial" panose="020B0604020202020204" pitchFamily="34" charset="0"/>
            </a:endParaRPr>
          </a:p>
        </p:txBody>
      </p:sp>
      <p:grpSp>
        <p:nvGrpSpPr>
          <p:cNvPr id="4" name="组合 3"/>
          <p:cNvGrpSpPr/>
          <p:nvPr/>
        </p:nvGrpSpPr>
        <p:grpSpPr>
          <a:xfrm>
            <a:off x="4508536" y="3726486"/>
            <a:ext cx="3341437" cy="2496144"/>
            <a:chOff x="4508536" y="3726486"/>
            <a:chExt cx="3341437" cy="2496144"/>
          </a:xfrm>
        </p:grpSpPr>
        <p:grpSp>
          <p:nvGrpSpPr>
            <p:cNvPr id="19" name="组合 18"/>
            <p:cNvGrpSpPr/>
            <p:nvPr/>
          </p:nvGrpSpPr>
          <p:grpSpPr>
            <a:xfrm>
              <a:off x="4508536" y="3726486"/>
              <a:ext cx="3341437" cy="2496144"/>
              <a:chOff x="3563723" y="1480460"/>
              <a:chExt cx="2610936" cy="1950440"/>
            </a:xfrm>
          </p:grpSpPr>
          <p:sp>
            <p:nvSpPr>
              <p:cNvPr id="20" name="梯形 19"/>
              <p:cNvSpPr/>
              <p:nvPr/>
            </p:nvSpPr>
            <p:spPr>
              <a:xfrm>
                <a:off x="3696929" y="2590867"/>
                <a:ext cx="2346221" cy="621945"/>
              </a:xfrm>
              <a:prstGeom prst="trapezoid">
                <a:avLst/>
              </a:prstGeom>
              <a:solidFill>
                <a:schemeClr val="bg2">
                  <a:lumMod val="90000"/>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1" name="连接符: 曲线 20"/>
              <p:cNvCxnSpPr/>
              <p:nvPr/>
            </p:nvCxnSpPr>
            <p:spPr>
              <a:xfrm flipV="1">
                <a:off x="4309336" y="1580463"/>
                <a:ext cx="1318052" cy="703154"/>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22" name="直接连接符 21"/>
              <p:cNvCxnSpPr/>
              <p:nvPr/>
            </p:nvCxnSpPr>
            <p:spPr>
              <a:xfrm>
                <a:off x="4309336" y="2283617"/>
                <a:ext cx="0" cy="813544"/>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直接连接符 22"/>
              <p:cNvCxnSpPr/>
              <p:nvPr/>
            </p:nvCxnSpPr>
            <p:spPr>
              <a:xfrm>
                <a:off x="5627388" y="1580463"/>
                <a:ext cx="0" cy="1109926"/>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p:cNvCxnSpPr/>
              <p:nvPr/>
            </p:nvCxnSpPr>
            <p:spPr>
              <a:xfrm>
                <a:off x="4968362" y="2010746"/>
                <a:ext cx="0" cy="852971"/>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文本框 24"/>
              <p:cNvSpPr txBox="1"/>
              <p:nvPr/>
            </p:nvSpPr>
            <p:spPr>
              <a:xfrm>
                <a:off x="5268868" y="2887142"/>
                <a:ext cx="774571"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Plane</a:t>
                </a:r>
                <a:endParaRPr lang="zh-CN" altLang="en-US" dirty="0">
                  <a:latin typeface="Arial" panose="020B0604020202020204" pitchFamily="34" charset="0"/>
                  <a:cs typeface="Arial" panose="020B0604020202020204" pitchFamily="34" charset="0"/>
                </a:endParaRPr>
              </a:p>
            </p:txBody>
          </p:sp>
          <p:sp>
            <p:nvSpPr>
              <p:cNvPr id="26" name="矩形: 圆角 25"/>
              <p:cNvSpPr/>
              <p:nvPr/>
            </p:nvSpPr>
            <p:spPr>
              <a:xfrm>
                <a:off x="3563723" y="1480460"/>
                <a:ext cx="2610936" cy="1950440"/>
              </a:xfrm>
              <a:prstGeom prst="roundRect">
                <a:avLst/>
              </a:prstGeom>
              <a:noFill/>
              <a:ln w="2857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grpSp>
        <p:sp>
          <p:nvSpPr>
            <p:cNvPr id="48" name="文本框 47"/>
            <p:cNvSpPr txBox="1"/>
            <p:nvPr/>
          </p:nvSpPr>
          <p:spPr>
            <a:xfrm>
              <a:off x="5490984" y="4092035"/>
              <a:ext cx="851515"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Stroke</a:t>
              </a:r>
              <a:endParaRPr lang="zh-CN" alt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3664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5"/>
                                        </p:tgtEl>
                                        <p:attrNameLst>
                                          <p:attrName>style.color</p:attrName>
                                        </p:attrNameLst>
                                      </p:cBhvr>
                                      <p:to>
                                        <p:clrVal>
                                          <a:schemeClr val="accent2"/>
                                        </p:clrVal>
                                      </p:to>
                                    </p:set>
                                    <p:set>
                                      <p:cBhvr>
                                        <p:cTn id="7" dur="500" fill="hold"/>
                                        <p:tgtEl>
                                          <p:spTgt spid="5"/>
                                        </p:tgtEl>
                                        <p:attrNameLst>
                                          <p:attrName>fillcolor</p:attrName>
                                        </p:attrNameLst>
                                      </p:cBhvr>
                                      <p:to>
                                        <p:clrVal>
                                          <a:schemeClr val="accent2"/>
                                        </p:clrVal>
                                      </p:to>
                                    </p:set>
                                    <p:set>
                                      <p:cBhvr>
                                        <p:cTn id="8" dur="500" fill="hold"/>
                                        <p:tgtEl>
                                          <p:spTgt spid="5"/>
                                        </p:tgtEl>
                                        <p:attrNameLst>
                                          <p:attrName>fill.type</p:attrName>
                                        </p:attrNameLst>
                                      </p:cBhvr>
                                      <p:to>
                                        <p:strVal val="solid"/>
                                      </p:to>
                                    </p:set>
                                  </p:childTnLst>
                                </p:cTn>
                              </p:par>
                              <p:par>
                                <p:cTn id="9" presetID="2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mph" presetSubtype="0" fill="hold" nodeType="clickEffect">
                                  <p:stCondLst>
                                    <p:cond delay="0"/>
                                  </p:stCondLst>
                                  <p:iterate type="lt">
                                    <p:tmPct val="4000"/>
                                  </p:iterate>
                                  <p:childTnLst>
                                    <p:set>
                                      <p:cBhvr override="childStyle">
                                        <p:cTn id="15" dur="500" fill="hold"/>
                                        <p:tgtEl>
                                          <p:spTgt spid="6">
                                            <p:txEl>
                                              <p:pRg st="0" end="0"/>
                                            </p:txEl>
                                          </p:spTgt>
                                        </p:tgtEl>
                                        <p:attrNameLst>
                                          <p:attrName>style.color</p:attrName>
                                        </p:attrNameLst>
                                      </p:cBhvr>
                                      <p:to>
                                        <p:clrVal>
                                          <a:schemeClr val="accent2"/>
                                        </p:clrVal>
                                      </p:to>
                                    </p:set>
                                    <p:set>
                                      <p:cBhvr>
                                        <p:cTn id="16" dur="500" fill="hold"/>
                                        <p:tgtEl>
                                          <p:spTgt spid="6">
                                            <p:txEl>
                                              <p:pRg st="0" end="0"/>
                                            </p:txEl>
                                          </p:spTgt>
                                        </p:tgtEl>
                                        <p:attrNameLst>
                                          <p:attrName>fillcolor</p:attrName>
                                        </p:attrNameLst>
                                      </p:cBhvr>
                                      <p:to>
                                        <p:clrVal>
                                          <a:schemeClr val="accent2"/>
                                        </p:clrVal>
                                      </p:to>
                                    </p:set>
                                    <p:set>
                                      <p:cBhvr>
                                        <p:cTn id="17" dur="500" fill="hold"/>
                                        <p:tgtEl>
                                          <p:spTgt spid="6">
                                            <p:txEl>
                                              <p:pRg st="0" end="0"/>
                                            </p:txEl>
                                          </p:spTgt>
                                        </p:tgtEl>
                                        <p:attrNameLst>
                                          <p:attrName>fill.type</p:attrName>
                                        </p:attrNameLst>
                                      </p:cBhvr>
                                      <p:to>
                                        <p:strVal val="solid"/>
                                      </p:to>
                                    </p:set>
                                  </p:childTnLst>
                                </p:cTn>
                              </p:par>
                              <p:par>
                                <p:cTn id="18" presetID="10" presetClass="exit" presetSubtype="0" fill="hold" nodeType="with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22" presetClass="entr" presetSubtype="8"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mph" presetSubtype="0" fill="hold" nodeType="clickEffect">
                                  <p:stCondLst>
                                    <p:cond delay="0"/>
                                  </p:stCondLst>
                                  <p:iterate type="lt">
                                    <p:tmPct val="4000"/>
                                  </p:iterate>
                                  <p:childTnLst>
                                    <p:set>
                                      <p:cBhvr override="childStyle">
                                        <p:cTn id="27" dur="500" fill="hold"/>
                                        <p:tgtEl>
                                          <p:spTgt spid="7">
                                            <p:txEl>
                                              <p:pRg st="0" end="0"/>
                                            </p:txEl>
                                          </p:spTgt>
                                        </p:tgtEl>
                                        <p:attrNameLst>
                                          <p:attrName>style.color</p:attrName>
                                        </p:attrNameLst>
                                      </p:cBhvr>
                                      <p:to>
                                        <p:clrVal>
                                          <a:schemeClr val="accent2"/>
                                        </p:clrVal>
                                      </p:to>
                                    </p:set>
                                    <p:set>
                                      <p:cBhvr>
                                        <p:cTn id="28" dur="500" fill="hold"/>
                                        <p:tgtEl>
                                          <p:spTgt spid="7">
                                            <p:txEl>
                                              <p:pRg st="0" end="0"/>
                                            </p:txEl>
                                          </p:spTgt>
                                        </p:tgtEl>
                                        <p:attrNameLst>
                                          <p:attrName>fillcolor</p:attrName>
                                        </p:attrNameLst>
                                      </p:cBhvr>
                                      <p:to>
                                        <p:clrVal>
                                          <a:schemeClr val="accent2"/>
                                        </p:clrVal>
                                      </p:to>
                                    </p:set>
                                    <p:set>
                                      <p:cBhvr>
                                        <p:cTn id="29" dur="500" fill="hold"/>
                                        <p:tgtEl>
                                          <p:spTgt spid="7">
                                            <p:txEl>
                                              <p:pRg st="0" end="0"/>
                                            </p:txEl>
                                          </p:spTgt>
                                        </p:tgtEl>
                                        <p:attrNameLst>
                                          <p:attrName>fill.type</p:attrName>
                                        </p:attrNameLst>
                                      </p:cBhvr>
                                      <p:to>
                                        <p:strVal val="solid"/>
                                      </p:to>
                                    </p:set>
                                  </p:childTnLst>
                                </p:cTn>
                              </p:par>
                              <p:par>
                                <p:cTn id="30" presetID="10" presetClass="exit" presetSubtype="0" fill="hold"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Results</a:t>
            </a:r>
            <a:endParaRPr lang="zh-CN" altLang="en-US" dirty="0"/>
          </a:p>
        </p:txBody>
      </p:sp>
      <p:pic>
        <p:nvPicPr>
          <p:cNvPr id="11" name="图片 10"/>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99064" y="2243166"/>
            <a:ext cx="3525261" cy="1904420"/>
          </a:xfrm>
          <a:prstGeom prst="rect">
            <a:avLst/>
          </a:prstGeom>
        </p:spPr>
      </p:pic>
      <p:sp>
        <p:nvSpPr>
          <p:cNvPr id="12" name="文本框 11"/>
          <p:cNvSpPr txBox="1"/>
          <p:nvPr/>
        </p:nvSpPr>
        <p:spPr>
          <a:xfrm>
            <a:off x="599064" y="1680665"/>
            <a:ext cx="1428596"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Input sketch</a:t>
            </a:r>
            <a:endParaRPr lang="zh-CN" altLang="en-US" dirty="0">
              <a:latin typeface="Arial" panose="020B0604020202020204" pitchFamily="34" charset="0"/>
              <a:cs typeface="Arial" panose="020B0604020202020204" pitchFamily="34" charset="0"/>
            </a:endParaRPr>
          </a:p>
        </p:txBody>
      </p:sp>
      <p:sp>
        <p:nvSpPr>
          <p:cNvPr id="14" name="文本框 13"/>
          <p:cNvSpPr txBox="1"/>
          <p:nvPr/>
        </p:nvSpPr>
        <p:spPr>
          <a:xfrm>
            <a:off x="2259711" y="1665231"/>
            <a:ext cx="186461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Retrieved model</a:t>
            </a:r>
            <a:endParaRPr lang="zh-CN" altLang="en-US" dirty="0">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3"/>
          </p:nvPr>
        </p:nvSpPr>
        <p:spPr/>
        <p:txBody>
          <a:bodyPr/>
          <a:lstStyle/>
          <a:p>
            <a:fld id="{9F58998E-2429-314E-B86C-A079AABAA7E0}" type="slidenum">
              <a:rPr lang="en-US" smtClean="0"/>
              <a:t>22</a:t>
            </a:fld>
            <a:endParaRPr lang="en-US"/>
          </a:p>
        </p:txBody>
      </p:sp>
      <p:sp>
        <p:nvSpPr>
          <p:cNvPr id="8" name="文本框 7"/>
          <p:cNvSpPr txBox="1"/>
          <p:nvPr/>
        </p:nvSpPr>
        <p:spPr>
          <a:xfrm>
            <a:off x="4356376" y="1574420"/>
            <a:ext cx="2416046" cy="646331"/>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Initial back-projection </a:t>
            </a:r>
          </a:p>
          <a:p>
            <a:pPr algn="ctr"/>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sp>
        <p:nvSpPr>
          <p:cNvPr id="9" name="文本框 8"/>
          <p:cNvSpPr txBox="1"/>
          <p:nvPr/>
        </p:nvSpPr>
        <p:spPr>
          <a:xfrm>
            <a:off x="7004473" y="1680665"/>
            <a:ext cx="1851789"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Optimized result</a:t>
            </a:r>
            <a:endParaRPr lang="zh-CN" altLang="en-US" dirty="0">
              <a:latin typeface="Arial" panose="020B0604020202020204" pitchFamily="34" charset="0"/>
              <a:cs typeface="Arial" panose="020B0604020202020204" pitchFamily="34" charset="0"/>
            </a:endParaRPr>
          </a:p>
        </p:txBody>
      </p:sp>
      <p:pic>
        <p:nvPicPr>
          <p:cNvPr id="4" name="Video_2016-11-26_2226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4437351" y="2243166"/>
            <a:ext cx="2015690" cy="2104864"/>
          </a:xfrm>
          <a:prstGeom prst="rect">
            <a:avLst/>
          </a:prstGeom>
        </p:spPr>
      </p:pic>
      <p:pic>
        <p:nvPicPr>
          <p:cNvPr id="5" name="Video_2016-11-26_222726">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6929746" y="2290018"/>
            <a:ext cx="1926516" cy="2122512"/>
          </a:xfrm>
          <a:prstGeom prst="rect">
            <a:avLst/>
          </a:prstGeom>
        </p:spPr>
      </p:pic>
      <p:pic>
        <p:nvPicPr>
          <p:cNvPr id="6" name="Video_2016-11-26_223016">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4356376" y="4412530"/>
            <a:ext cx="2055310" cy="2055310"/>
          </a:xfrm>
          <a:prstGeom prst="rect">
            <a:avLst/>
          </a:prstGeom>
        </p:spPr>
      </p:pic>
      <p:pic>
        <p:nvPicPr>
          <p:cNvPr id="7" name="Video_2016-11-26_223116">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6772422" y="4467352"/>
            <a:ext cx="2055310" cy="2018984"/>
          </a:xfrm>
          <a:prstGeom prst="rect">
            <a:avLst/>
          </a:prstGeom>
        </p:spPr>
      </p:pic>
      <p:pic>
        <p:nvPicPr>
          <p:cNvPr id="15" name="图片 14"/>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540749" y="4425157"/>
            <a:ext cx="3525261" cy="2012441"/>
          </a:xfrm>
          <a:prstGeom prst="rect">
            <a:avLst/>
          </a:prstGeom>
        </p:spPr>
      </p:pic>
    </p:spTree>
    <p:extLst>
      <p:ext uri="{BB962C8B-B14F-4D97-AF65-F5344CB8AC3E}">
        <p14:creationId xmlns:p14="http://schemas.microsoft.com/office/powerpoint/2010/main" val="282775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00" fill="hold"/>
                                        <p:tgtEl>
                                          <p:spTgt spid="5"/>
                                        </p:tgtEl>
                                      </p:cBhvr>
                                    </p:cmd>
                                  </p:childTnLst>
                                </p:cTn>
                              </p:par>
                              <p:par>
                                <p:cTn id="7" presetID="1" presetClass="mediacall" presetSubtype="0" fill="hold" nodeType="withEffect">
                                  <p:stCondLst>
                                    <p:cond delay="0"/>
                                  </p:stCondLst>
                                  <p:childTnLst>
                                    <p:cmd type="call" cmd="playFrom(0.0)">
                                      <p:cBhvr>
                                        <p:cTn id="8" dur="4634" fill="hold"/>
                                        <p:tgtEl>
                                          <p:spTgt spid="4"/>
                                        </p:tgtEl>
                                      </p:cBhvr>
                                    </p:cmd>
                                  </p:childTnLst>
                                </p:cTn>
                              </p:par>
                            </p:childTnLst>
                          </p:cTn>
                        </p:par>
                        <p:par>
                          <p:cTn id="9" fill="hold">
                            <p:stCondLst>
                              <p:cond delay="4900"/>
                            </p:stCondLst>
                            <p:childTnLst>
                              <p:par>
                                <p:cTn id="10" presetID="1" presetClass="mediacall" presetSubtype="0" fill="hold" nodeType="afterEffect">
                                  <p:stCondLst>
                                    <p:cond delay="0"/>
                                  </p:stCondLst>
                                  <p:childTnLst>
                                    <p:cmd type="call" cmd="playFrom(0.0)">
                                      <p:cBhvr>
                                        <p:cTn id="11" dur="5169" fill="hold"/>
                                        <p:tgtEl>
                                          <p:spTgt spid="6"/>
                                        </p:tgtEl>
                                      </p:cBhvr>
                                    </p:cmd>
                                  </p:childTnLst>
                                </p:cTn>
                              </p:par>
                              <p:par>
                                <p:cTn id="12" presetID="1" presetClass="mediacall" presetSubtype="0" fill="hold" nodeType="withEffect">
                                  <p:stCondLst>
                                    <p:cond delay="0"/>
                                  </p:stCondLst>
                                  <p:childTnLst>
                                    <p:cmd type="call" cmd="playFrom(0.0)">
                                      <p:cBhvr>
                                        <p:cTn id="13" dur="34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p:cTn id="20"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video>
              <p:cMediaNode vol="80000">
                <p:cTn id="26" fill="hold" display="0">
                  <p:stCondLst>
                    <p:cond delay="indefinite"/>
                  </p:stCondLst>
                </p:cTn>
                <p:tgtEl>
                  <p:spTgt spid="6"/>
                </p:tgtEl>
              </p:cMediaNode>
            </p:video>
            <p:seq concurrent="1" nextAc="seek">
              <p:cTn id="27" restart="whenNotActive" fill="hold" evtFilter="cancelBubble" nodeType="interactiveSeq">
                <p:stCondLst>
                  <p:cond evt="onClick" delay="0">
                    <p:tgtEl>
                      <p:spTgt spid="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afterEffect">
                                  <p:stCondLst>
                                    <p:cond delay="0"/>
                                  </p:stCondLst>
                                  <p:childTnLst>
                                    <p:cmd type="call" cmd="togglePause">
                                      <p:cBhvr>
                                        <p:cTn id="31" dur="1" fill="hold"/>
                                        <p:tgtEl>
                                          <p:spTgt spid="6"/>
                                        </p:tgtEl>
                                      </p:cBhvr>
                                    </p:cmd>
                                  </p:childTnLst>
                                </p:cTn>
                              </p:par>
                            </p:childTnLst>
                          </p:cTn>
                        </p:par>
                      </p:childTnLst>
                    </p:cTn>
                  </p:par>
                </p:childTnLst>
              </p:cTn>
              <p:nextCondLst>
                <p:cond evt="onClick" delay="0">
                  <p:tgtEl>
                    <p:spTgt spid="6"/>
                  </p:tgtEl>
                </p:cond>
              </p:nextCondLst>
            </p:seq>
            <p:video>
              <p:cMediaNode vol="80000">
                <p:cTn id="32" fill="hold" display="0">
                  <p:stCondLst>
                    <p:cond delay="indefinite"/>
                  </p:stCondLst>
                </p:cTn>
                <p:tgtEl>
                  <p:spTgt spid="7"/>
                </p:tgtEl>
              </p:cMediaNode>
            </p:video>
            <p:seq concurrent="1" nextAc="seek">
              <p:cTn id="33" restart="whenNotActive" fill="hold" evtFilter="cancelBubble" nodeType="interactiveSeq">
                <p:stCondLst>
                  <p:cond evt="onClick" delay="0">
                    <p:tgtEl>
                      <p:spTgt spid="7"/>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afterEffect">
                                  <p:stCondLst>
                                    <p:cond delay="0"/>
                                  </p:stCondLst>
                                  <p:childTnLst>
                                    <p:cmd type="call" cmd="togglePause">
                                      <p:cBhvr>
                                        <p:cTn id="3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Results</a:t>
            </a:r>
            <a:endParaRPr lang="zh-CN" altLang="en-US" dirty="0"/>
          </a:p>
        </p:txBody>
      </p:sp>
      <p:pic>
        <p:nvPicPr>
          <p:cNvPr id="11" name="图片 10"/>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99064" y="2112264"/>
            <a:ext cx="3639561" cy="1516761"/>
          </a:xfrm>
          <a:prstGeom prst="rect">
            <a:avLst/>
          </a:prstGeom>
        </p:spPr>
      </p:pic>
      <p:sp>
        <p:nvSpPr>
          <p:cNvPr id="2" name="灯片编号占位符 1"/>
          <p:cNvSpPr>
            <a:spLocks noGrp="1"/>
          </p:cNvSpPr>
          <p:nvPr>
            <p:ph type="sldNum" sz="quarter" idx="13"/>
          </p:nvPr>
        </p:nvSpPr>
        <p:spPr/>
        <p:txBody>
          <a:bodyPr/>
          <a:lstStyle/>
          <a:p>
            <a:fld id="{9F58998E-2429-314E-B86C-A079AABAA7E0}" type="slidenum">
              <a:rPr lang="en-US" smtClean="0"/>
              <a:t>23</a:t>
            </a:fld>
            <a:endParaRPr lang="en-US"/>
          </a:p>
        </p:txBody>
      </p:sp>
      <p:pic>
        <p:nvPicPr>
          <p:cNvPr id="8" name="图片 7"/>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99063" y="4143374"/>
            <a:ext cx="3639561" cy="1756011"/>
          </a:xfrm>
          <a:prstGeom prst="rect">
            <a:avLst/>
          </a:prstGeom>
        </p:spPr>
      </p:pic>
      <p:pic>
        <p:nvPicPr>
          <p:cNvPr id="4" name="Video_2016-11-26_2234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4470676" y="2112264"/>
            <a:ext cx="1964862" cy="1733550"/>
          </a:xfrm>
          <a:prstGeom prst="rect">
            <a:avLst/>
          </a:prstGeom>
        </p:spPr>
      </p:pic>
      <p:pic>
        <p:nvPicPr>
          <p:cNvPr id="5" name="Video_2016-11-26_223516">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6886722" y="2112264"/>
            <a:ext cx="1964862" cy="1683676"/>
          </a:xfrm>
          <a:prstGeom prst="rect">
            <a:avLst/>
          </a:prstGeom>
        </p:spPr>
      </p:pic>
      <p:sp>
        <p:nvSpPr>
          <p:cNvPr id="14" name="文本框 13"/>
          <p:cNvSpPr txBox="1"/>
          <p:nvPr/>
        </p:nvSpPr>
        <p:spPr>
          <a:xfrm>
            <a:off x="599064" y="1680665"/>
            <a:ext cx="1428596"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Input sketch</a:t>
            </a:r>
            <a:endParaRPr lang="zh-CN" altLang="en-US" dirty="0">
              <a:latin typeface="Arial" panose="020B0604020202020204" pitchFamily="34" charset="0"/>
              <a:cs typeface="Arial" panose="020B0604020202020204" pitchFamily="34" charset="0"/>
            </a:endParaRPr>
          </a:p>
        </p:txBody>
      </p:sp>
      <p:sp>
        <p:nvSpPr>
          <p:cNvPr id="15" name="文本框 14"/>
          <p:cNvSpPr txBox="1"/>
          <p:nvPr/>
        </p:nvSpPr>
        <p:spPr>
          <a:xfrm>
            <a:off x="2259711" y="1665231"/>
            <a:ext cx="186461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Retrieved model</a:t>
            </a:r>
            <a:endParaRPr lang="zh-CN" altLang="en-US" dirty="0">
              <a:latin typeface="Arial" panose="020B0604020202020204" pitchFamily="34" charset="0"/>
              <a:cs typeface="Arial" panose="020B0604020202020204" pitchFamily="34" charset="0"/>
            </a:endParaRPr>
          </a:p>
        </p:txBody>
      </p:sp>
      <p:sp>
        <p:nvSpPr>
          <p:cNvPr id="16" name="文本框 15"/>
          <p:cNvSpPr txBox="1"/>
          <p:nvPr/>
        </p:nvSpPr>
        <p:spPr>
          <a:xfrm>
            <a:off x="4356376" y="1574420"/>
            <a:ext cx="2416046" cy="646331"/>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Initial back-projection </a:t>
            </a:r>
          </a:p>
          <a:p>
            <a:pPr algn="ctr"/>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sp>
        <p:nvSpPr>
          <p:cNvPr id="17" name="文本框 16"/>
          <p:cNvSpPr txBox="1"/>
          <p:nvPr/>
        </p:nvSpPr>
        <p:spPr>
          <a:xfrm>
            <a:off x="7004473" y="1680665"/>
            <a:ext cx="1851789"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Optimized result</a:t>
            </a:r>
            <a:endParaRPr lang="zh-CN" altLang="en-US" dirty="0">
              <a:latin typeface="Arial" panose="020B0604020202020204" pitchFamily="34" charset="0"/>
              <a:cs typeface="Arial" panose="020B0604020202020204" pitchFamily="34" charset="0"/>
            </a:endParaRPr>
          </a:p>
        </p:txBody>
      </p:sp>
      <p:pic>
        <p:nvPicPr>
          <p:cNvPr id="6" name="Video_2016-11-26_223829">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4584103" y="4164959"/>
            <a:ext cx="1960592" cy="1808287"/>
          </a:xfrm>
          <a:prstGeom prst="rect">
            <a:avLst/>
          </a:prstGeom>
        </p:spPr>
      </p:pic>
      <p:pic>
        <p:nvPicPr>
          <p:cNvPr id="7" name="Video_2016-11-26_223851">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6"/>
          <a:stretch>
            <a:fillRect/>
          </a:stretch>
        </p:blipFill>
        <p:spPr>
          <a:xfrm>
            <a:off x="6947842" y="4143374"/>
            <a:ext cx="1842621" cy="1825894"/>
          </a:xfrm>
          <a:prstGeom prst="rect">
            <a:avLst/>
          </a:prstGeom>
        </p:spPr>
      </p:pic>
    </p:spTree>
    <p:extLst>
      <p:ext uri="{BB962C8B-B14F-4D97-AF65-F5344CB8AC3E}">
        <p14:creationId xmlns:p14="http://schemas.microsoft.com/office/powerpoint/2010/main" val="186042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00" fill="hold"/>
                                        <p:tgtEl>
                                          <p:spTgt spid="4"/>
                                        </p:tgtEl>
                                      </p:cBhvr>
                                    </p:cmd>
                                  </p:childTnLst>
                                </p:cTn>
                              </p:par>
                              <p:par>
                                <p:cTn id="7" presetID="1" presetClass="mediacall" presetSubtype="0" fill="hold" nodeType="withEffect">
                                  <p:stCondLst>
                                    <p:cond delay="0"/>
                                  </p:stCondLst>
                                  <p:childTnLst>
                                    <p:cmd type="call" cmd="playFrom(0.0)">
                                      <p:cBhvr>
                                        <p:cTn id="8" dur="5500" fill="hold"/>
                                        <p:tgtEl>
                                          <p:spTgt spid="5"/>
                                        </p:tgtEl>
                                      </p:cBhvr>
                                    </p:cmd>
                                  </p:childTnLst>
                                </p:cTn>
                              </p:par>
                            </p:childTnLst>
                          </p:cTn>
                        </p:par>
                        <p:par>
                          <p:cTn id="9" fill="hold">
                            <p:stCondLst>
                              <p:cond delay="5500"/>
                            </p:stCondLst>
                            <p:childTnLst>
                              <p:par>
                                <p:cTn id="10" presetID="1" presetClass="mediacall" presetSubtype="0" fill="hold" nodeType="afterEffect">
                                  <p:stCondLst>
                                    <p:cond delay="0"/>
                                  </p:stCondLst>
                                  <p:childTnLst>
                                    <p:cmd type="call" cmd="playFrom(0.0)">
                                      <p:cBhvr>
                                        <p:cTn id="11" dur="5834" fill="hold"/>
                                        <p:tgtEl>
                                          <p:spTgt spid="6"/>
                                        </p:tgtEl>
                                      </p:cBhvr>
                                    </p:cmd>
                                  </p:childTnLst>
                                </p:cTn>
                              </p:par>
                              <p:par>
                                <p:cTn id="12" presetID="1" presetClass="mediacall" presetSubtype="0" fill="hold" nodeType="withEffect">
                                  <p:stCondLst>
                                    <p:cond delay="0"/>
                                  </p:stCondLst>
                                  <p:childTnLst>
                                    <p:cmd type="call" cmd="playFrom(0.0)">
                                      <p:cBhvr>
                                        <p:cTn id="13" dur="5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fill="hold" display="0">
                  <p:stCondLst>
                    <p:cond delay="indefinite"/>
                  </p:stCondLst>
                </p:cTn>
                <p:tgtEl>
                  <p:spTgt spid="5"/>
                </p:tgtEl>
              </p:cMediaNode>
            </p:video>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5"/>
                                        </p:tgtEl>
                                      </p:cBhvr>
                                    </p:cmd>
                                  </p:childTnLst>
                                </p:cTn>
                              </p:par>
                            </p:childTnLst>
                          </p:cTn>
                        </p:par>
                      </p:childTnLst>
                    </p:cTn>
                  </p:par>
                </p:childTnLst>
              </p:cTn>
              <p:nextCondLst>
                <p:cond evt="onClick" delay="0">
                  <p:tgtEl>
                    <p:spTgt spid="5"/>
                  </p:tgtEl>
                </p:cond>
              </p:nextCondLst>
            </p:seq>
            <p:video>
              <p:cMediaNode vol="80000">
                <p:cTn id="26" fill="hold" display="0">
                  <p:stCondLst>
                    <p:cond delay="indefinite"/>
                  </p:stCondLst>
                </p:cTn>
                <p:tgtEl>
                  <p:spTgt spid="6"/>
                </p:tgtEl>
              </p:cMediaNode>
            </p:video>
            <p:seq concurrent="1" nextAc="seek">
              <p:cTn id="27" restart="whenNotActive" fill="hold" evtFilter="cancelBubble" nodeType="interactiveSeq">
                <p:stCondLst>
                  <p:cond evt="onClick" delay="0">
                    <p:tgtEl>
                      <p:spTgt spid="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afterEffect">
                                  <p:stCondLst>
                                    <p:cond delay="0"/>
                                  </p:stCondLst>
                                  <p:childTnLst>
                                    <p:cmd type="call" cmd="togglePause">
                                      <p:cBhvr>
                                        <p:cTn id="31" dur="1" fill="hold"/>
                                        <p:tgtEl>
                                          <p:spTgt spid="6"/>
                                        </p:tgtEl>
                                      </p:cBhvr>
                                    </p:cmd>
                                  </p:childTnLst>
                                </p:cTn>
                              </p:par>
                            </p:childTnLst>
                          </p:cTn>
                        </p:par>
                      </p:childTnLst>
                    </p:cTn>
                  </p:par>
                </p:childTnLst>
              </p:cTn>
              <p:nextCondLst>
                <p:cond evt="onClick" delay="0">
                  <p:tgtEl>
                    <p:spTgt spid="6"/>
                  </p:tgtEl>
                </p:cond>
              </p:nextCondLst>
            </p:seq>
            <p:video>
              <p:cMediaNode vol="80000">
                <p:cTn id="32" fill="hold" display="0">
                  <p:stCondLst>
                    <p:cond delay="indefinite"/>
                  </p:stCondLst>
                </p:cTn>
                <p:tgtEl>
                  <p:spTgt spid="7"/>
                </p:tgtEl>
              </p:cMediaNode>
            </p:video>
            <p:seq concurrent="1" nextAc="seek">
              <p:cTn id="33" restart="whenNotActive" fill="hold" evtFilter="cancelBubble" nodeType="interactiveSeq">
                <p:stCondLst>
                  <p:cond evt="onClick" delay="0">
                    <p:tgtEl>
                      <p:spTgt spid="7"/>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withEffect">
                                  <p:stCondLst>
                                    <p:cond delay="0"/>
                                  </p:stCondLst>
                                  <p:childTnLst>
                                    <p:cmd type="call" cmd="togglePause">
                                      <p:cBhvr>
                                        <p:cTn id="3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Results</a:t>
            </a:r>
            <a:endParaRPr lang="zh-CN" altLang="en-US" dirty="0"/>
          </a:p>
        </p:txBody>
      </p:sp>
      <p:pic>
        <p:nvPicPr>
          <p:cNvPr id="11" name="图片 10"/>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88080" y="2418409"/>
            <a:ext cx="3649086" cy="1322070"/>
          </a:xfrm>
          <a:prstGeom prst="rect">
            <a:avLst/>
          </a:prstGeom>
        </p:spPr>
      </p:pic>
      <p:sp>
        <p:nvSpPr>
          <p:cNvPr id="2" name="灯片编号占位符 1"/>
          <p:cNvSpPr>
            <a:spLocks noGrp="1"/>
          </p:cNvSpPr>
          <p:nvPr>
            <p:ph type="sldNum" sz="quarter" idx="13"/>
          </p:nvPr>
        </p:nvSpPr>
        <p:spPr/>
        <p:txBody>
          <a:bodyPr/>
          <a:lstStyle/>
          <a:p>
            <a:fld id="{9F58998E-2429-314E-B86C-A079AABAA7E0}" type="slidenum">
              <a:rPr lang="en-US" smtClean="0"/>
              <a:t>24</a:t>
            </a:fld>
            <a:endParaRPr lang="en-US"/>
          </a:p>
        </p:txBody>
      </p:sp>
      <p:pic>
        <p:nvPicPr>
          <p:cNvPr id="8" name="图片 7"/>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75239" y="4442910"/>
            <a:ext cx="3649086" cy="1427900"/>
          </a:xfrm>
          <a:prstGeom prst="rect">
            <a:avLst/>
          </a:prstGeom>
        </p:spPr>
      </p:pic>
      <p:sp>
        <p:nvSpPr>
          <p:cNvPr id="9" name="文本框 8"/>
          <p:cNvSpPr txBox="1"/>
          <p:nvPr/>
        </p:nvSpPr>
        <p:spPr>
          <a:xfrm>
            <a:off x="599064" y="1680665"/>
            <a:ext cx="1428596"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Input sketch</a:t>
            </a:r>
            <a:endParaRPr lang="zh-CN" altLang="en-US" dirty="0">
              <a:latin typeface="Arial" panose="020B0604020202020204" pitchFamily="34" charset="0"/>
              <a:cs typeface="Arial" panose="020B0604020202020204" pitchFamily="34" charset="0"/>
            </a:endParaRPr>
          </a:p>
        </p:txBody>
      </p:sp>
      <p:sp>
        <p:nvSpPr>
          <p:cNvPr id="14" name="文本框 13"/>
          <p:cNvSpPr txBox="1"/>
          <p:nvPr/>
        </p:nvSpPr>
        <p:spPr>
          <a:xfrm>
            <a:off x="2259711" y="1665231"/>
            <a:ext cx="186461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Retrieved model</a:t>
            </a:r>
            <a:endParaRPr lang="zh-CN" altLang="en-US" dirty="0">
              <a:latin typeface="Arial" panose="020B0604020202020204" pitchFamily="34" charset="0"/>
              <a:cs typeface="Arial" panose="020B0604020202020204" pitchFamily="34" charset="0"/>
            </a:endParaRPr>
          </a:p>
        </p:txBody>
      </p:sp>
      <p:sp>
        <p:nvSpPr>
          <p:cNvPr id="15" name="文本框 14"/>
          <p:cNvSpPr txBox="1"/>
          <p:nvPr/>
        </p:nvSpPr>
        <p:spPr>
          <a:xfrm>
            <a:off x="4356376" y="1574420"/>
            <a:ext cx="2416046" cy="646331"/>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Initial back-projection </a:t>
            </a:r>
          </a:p>
          <a:p>
            <a:pPr algn="ctr"/>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sp>
        <p:nvSpPr>
          <p:cNvPr id="16" name="文本框 15"/>
          <p:cNvSpPr txBox="1"/>
          <p:nvPr/>
        </p:nvSpPr>
        <p:spPr>
          <a:xfrm>
            <a:off x="7004473" y="1680665"/>
            <a:ext cx="1851789"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Optimized result</a:t>
            </a:r>
            <a:endParaRPr lang="zh-CN" altLang="en-US" dirty="0">
              <a:latin typeface="Arial" panose="020B0604020202020204" pitchFamily="34" charset="0"/>
              <a:cs typeface="Arial" panose="020B0604020202020204" pitchFamily="34" charset="0"/>
            </a:endParaRPr>
          </a:p>
        </p:txBody>
      </p:sp>
      <p:pic>
        <p:nvPicPr>
          <p:cNvPr id="4" name="Video_2016-11-26_22425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4480201" y="2220751"/>
            <a:ext cx="2005421" cy="1824038"/>
          </a:xfrm>
          <a:prstGeom prst="rect">
            <a:avLst/>
          </a:prstGeom>
        </p:spPr>
      </p:pic>
      <p:pic>
        <p:nvPicPr>
          <p:cNvPr id="5" name="Video_2016-11-26_22432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7004473" y="2049997"/>
            <a:ext cx="2035259" cy="1854661"/>
          </a:xfrm>
          <a:prstGeom prst="rect">
            <a:avLst/>
          </a:prstGeom>
        </p:spPr>
      </p:pic>
      <p:pic>
        <p:nvPicPr>
          <p:cNvPr id="17" name="Video_2016-11-26_202626">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6843116" y="4016449"/>
            <a:ext cx="2155858" cy="2046031"/>
          </a:xfrm>
          <a:prstGeom prst="rect">
            <a:avLst/>
          </a:prstGeom>
        </p:spPr>
      </p:pic>
      <p:pic>
        <p:nvPicPr>
          <p:cNvPr id="6" name="Video_2016-11-26_224548">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6"/>
          <a:stretch>
            <a:fillRect/>
          </a:stretch>
        </p:blipFill>
        <p:spPr>
          <a:xfrm>
            <a:off x="4465317" y="4016449"/>
            <a:ext cx="2160632" cy="2034022"/>
          </a:xfrm>
          <a:prstGeom prst="rect">
            <a:avLst/>
          </a:prstGeom>
        </p:spPr>
      </p:pic>
    </p:spTree>
    <p:extLst>
      <p:ext uri="{BB962C8B-B14F-4D97-AF65-F5344CB8AC3E}">
        <p14:creationId xmlns:p14="http://schemas.microsoft.com/office/powerpoint/2010/main" val="107535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34" fill="hold"/>
                                        <p:tgtEl>
                                          <p:spTgt spid="4"/>
                                        </p:tgtEl>
                                      </p:cBhvr>
                                    </p:cmd>
                                  </p:childTnLst>
                                </p:cTn>
                              </p:par>
                              <p:par>
                                <p:cTn id="7" presetID="1" presetClass="mediacall" presetSubtype="0" fill="hold" nodeType="withEffect">
                                  <p:stCondLst>
                                    <p:cond delay="0"/>
                                  </p:stCondLst>
                                  <p:childTnLst>
                                    <p:cmd type="call" cmd="playFrom(0.0)">
                                      <p:cBhvr>
                                        <p:cTn id="8" dur="5444" fill="hold"/>
                                        <p:tgtEl>
                                          <p:spTgt spid="5"/>
                                        </p:tgtEl>
                                      </p:cBhvr>
                                    </p:cmd>
                                  </p:childTnLst>
                                </p:cTn>
                              </p:par>
                            </p:childTnLst>
                          </p:cTn>
                        </p:par>
                        <p:par>
                          <p:cTn id="9" fill="hold">
                            <p:stCondLst>
                              <p:cond delay="5444"/>
                            </p:stCondLst>
                            <p:childTnLst>
                              <p:par>
                                <p:cTn id="10" presetID="1" presetClass="mediacall" presetSubtype="0" fill="hold" nodeType="afterEffect">
                                  <p:stCondLst>
                                    <p:cond delay="0"/>
                                  </p:stCondLst>
                                  <p:childTnLst>
                                    <p:cmd type="call" cmd="playFrom(0.0)">
                                      <p:cBhvr>
                                        <p:cTn id="11" dur="6034" fill="hold"/>
                                        <p:tgtEl>
                                          <p:spTgt spid="6"/>
                                        </p:tgtEl>
                                      </p:cBhvr>
                                    </p:cmd>
                                  </p:childTnLst>
                                </p:cTn>
                              </p:par>
                              <p:par>
                                <p:cTn id="12" presetID="1" presetClass="mediacall" presetSubtype="0" fill="hold" nodeType="withEffect">
                                  <p:stCondLst>
                                    <p:cond delay="0"/>
                                  </p:stCondLst>
                                  <p:childTnLst>
                                    <p:cmd type="call" cmd="playFrom(0.0)">
                                      <p:cBhvr>
                                        <p:cTn id="13" dur="738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fill="hold" display="0">
                  <p:stCondLst>
                    <p:cond delay="indefinite"/>
                  </p:stCondLst>
                </p:cTn>
                <p:tgtEl>
                  <p:spTgt spid="5"/>
                </p:tgtEl>
              </p:cMediaNode>
            </p:video>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5"/>
                                        </p:tgtEl>
                                      </p:cBhvr>
                                    </p:cmd>
                                  </p:childTnLst>
                                </p:cTn>
                              </p:par>
                            </p:childTnLst>
                          </p:cTn>
                        </p:par>
                      </p:childTnLst>
                    </p:cTn>
                  </p:par>
                </p:childTnLst>
              </p:cTn>
              <p:nextCondLst>
                <p:cond evt="onClick" delay="0">
                  <p:tgtEl>
                    <p:spTgt spid="5"/>
                  </p:tgtEl>
                </p:cond>
              </p:nextCondLst>
            </p:seq>
            <p:video>
              <p:cMediaNode vol="80000">
                <p:cTn id="26" fill="hold" display="0">
                  <p:stCondLst>
                    <p:cond delay="indefinite"/>
                  </p:stCondLst>
                </p:cTn>
                <p:tgtEl>
                  <p:spTgt spid="6"/>
                </p:tgtEl>
              </p:cMediaNode>
            </p:video>
            <p:seq concurrent="1" nextAc="seek">
              <p:cTn id="27" restart="whenNotActive" fill="hold" evtFilter="cancelBubble" nodeType="interactiveSeq">
                <p:stCondLst>
                  <p:cond evt="onClick" delay="0">
                    <p:tgtEl>
                      <p:spTgt spid="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afterEffect">
                                  <p:stCondLst>
                                    <p:cond delay="0"/>
                                  </p:stCondLst>
                                  <p:childTnLst>
                                    <p:cmd type="call" cmd="togglePause">
                                      <p:cBhvr>
                                        <p:cTn id="31" dur="1" fill="hold"/>
                                        <p:tgtEl>
                                          <p:spTgt spid="6"/>
                                        </p:tgtEl>
                                      </p:cBhvr>
                                    </p:cmd>
                                  </p:childTnLst>
                                </p:cTn>
                              </p:par>
                            </p:childTnLst>
                          </p:cTn>
                        </p:par>
                      </p:childTnLst>
                    </p:cTn>
                  </p:par>
                </p:childTnLst>
              </p:cTn>
              <p:nextCondLst>
                <p:cond evt="onClick" delay="0">
                  <p:tgtEl>
                    <p:spTgt spid="6"/>
                  </p:tgtEl>
                </p:cond>
              </p:nextCondLst>
            </p:seq>
            <p:video>
              <p:cMediaNode vol="80000">
                <p:cTn id="32" fill="hold" display="0">
                  <p:stCondLst>
                    <p:cond delay="indefinite"/>
                  </p:stCondLst>
                </p:cTn>
                <p:tgtEl>
                  <p:spTgt spid="17"/>
                </p:tgtEl>
              </p:cMediaNode>
            </p:video>
            <p:seq concurrent="1" nextAc="seek">
              <p:cTn id="33" restart="whenNotActive" fill="hold" evtFilter="cancelBubble" nodeType="interactiveSeq">
                <p:stCondLst>
                  <p:cond evt="onClick" delay="0">
                    <p:tgtEl>
                      <p:spTgt spid="17"/>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withEffect">
                                  <p:stCondLst>
                                    <p:cond delay="0"/>
                                  </p:stCondLst>
                                  <p:childTnLst>
                                    <p:cmd type="call" cmd="togglePause">
                                      <p:cBhvr>
                                        <p:cTn id="37"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Richness of 3D models in the database;</a:t>
            </a:r>
          </a:p>
          <a:p>
            <a:r>
              <a:rPr lang="en-US" altLang="zh-CN" dirty="0"/>
              <a:t>Non-planar strokes.</a:t>
            </a:r>
            <a:endParaRPr lang="zh-CN" altLang="en-US" dirty="0"/>
          </a:p>
        </p:txBody>
      </p:sp>
      <p:sp>
        <p:nvSpPr>
          <p:cNvPr id="3" name="标题 2"/>
          <p:cNvSpPr>
            <a:spLocks noGrp="1"/>
          </p:cNvSpPr>
          <p:nvPr>
            <p:ph type="title"/>
          </p:nvPr>
        </p:nvSpPr>
        <p:spPr/>
        <p:txBody>
          <a:bodyPr/>
          <a:lstStyle/>
          <a:p>
            <a:r>
              <a:rPr lang="en-US" altLang="zh-CN" dirty="0"/>
              <a:t>Limitations</a:t>
            </a:r>
            <a:endParaRPr lang="zh-CN" altLang="en-US" dirty="0"/>
          </a:p>
        </p:txBody>
      </p:sp>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1443" y="2549702"/>
            <a:ext cx="7423659" cy="4171774"/>
          </a:xfrm>
          <a:prstGeom prst="ellipse">
            <a:avLst/>
          </a:prstGeom>
          <a:ln>
            <a:noFill/>
          </a:ln>
          <a:effectLst>
            <a:softEdge rad="112500"/>
          </a:effectLst>
        </p:spPr>
      </p:pic>
      <p:sp>
        <p:nvSpPr>
          <p:cNvPr id="4" name="灯片编号占位符 3"/>
          <p:cNvSpPr>
            <a:spLocks noGrp="1"/>
          </p:cNvSpPr>
          <p:nvPr>
            <p:ph type="sldNum" sz="quarter" idx="13"/>
          </p:nvPr>
        </p:nvSpPr>
        <p:spPr/>
        <p:txBody>
          <a:bodyPr/>
          <a:lstStyle/>
          <a:p>
            <a:fld id="{9F58998E-2429-314E-B86C-A079AABAA7E0}" type="slidenum">
              <a:rPr lang="en-US" smtClean="0"/>
              <a:t>25</a:t>
            </a:fld>
            <a:endParaRPr lang="en-US"/>
          </a:p>
        </p:txBody>
      </p:sp>
    </p:spTree>
    <p:extLst>
      <p:ext uri="{BB962C8B-B14F-4D97-AF65-F5344CB8AC3E}">
        <p14:creationId xmlns:p14="http://schemas.microsoft.com/office/powerpoint/2010/main" val="801593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Applied shape collections to the analysis and reconstruction of rough sketches;</a:t>
            </a:r>
          </a:p>
          <a:p>
            <a:r>
              <a:rPr lang="en-US" altLang="zh-CN" dirty="0"/>
              <a:t>Developed a structure-oriented shape retrieval algorithm;</a:t>
            </a:r>
          </a:p>
          <a:p>
            <a:r>
              <a:rPr lang="en-US" altLang="zh-CN" dirty="0"/>
              <a:t>Proposed an optimization procedure for 3D planar sketch reconstruction.</a:t>
            </a:r>
            <a:endParaRPr lang="zh-CN" altLang="en-US" dirty="0"/>
          </a:p>
        </p:txBody>
      </p:sp>
      <p:sp>
        <p:nvSpPr>
          <p:cNvPr id="3" name="标题 2"/>
          <p:cNvSpPr>
            <a:spLocks noGrp="1"/>
          </p:cNvSpPr>
          <p:nvPr>
            <p:ph type="title"/>
          </p:nvPr>
        </p:nvSpPr>
        <p:spPr/>
        <p:txBody>
          <a:bodyPr/>
          <a:lstStyle/>
          <a:p>
            <a:r>
              <a:rPr lang="en-US" altLang="zh-CN" dirty="0"/>
              <a:t>Summary</a:t>
            </a:r>
            <a:endParaRPr lang="zh-CN" altLang="en-US" dirty="0"/>
          </a:p>
        </p:txBody>
      </p:sp>
      <p:sp>
        <p:nvSpPr>
          <p:cNvPr id="4" name="灯片编号占位符 3"/>
          <p:cNvSpPr>
            <a:spLocks noGrp="1"/>
          </p:cNvSpPr>
          <p:nvPr>
            <p:ph type="sldNum" sz="quarter" idx="13"/>
          </p:nvPr>
        </p:nvSpPr>
        <p:spPr/>
        <p:txBody>
          <a:bodyPr/>
          <a:lstStyle/>
          <a:p>
            <a:fld id="{9F58998E-2429-314E-B86C-A079AABAA7E0}" type="slidenum">
              <a:rPr lang="en-US" smtClean="0"/>
              <a:t>26</a:t>
            </a:fld>
            <a:endParaRPr lang="en-US"/>
          </a:p>
        </p:txBody>
      </p:sp>
    </p:spTree>
    <p:extLst>
      <p:ext uri="{BB962C8B-B14F-4D97-AF65-F5344CB8AC3E}">
        <p14:creationId xmlns:p14="http://schemas.microsoft.com/office/powerpoint/2010/main" val="539436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Use a part-assembly approach [Shen et. al. 2012] to reduce the number of database models;</a:t>
            </a:r>
          </a:p>
          <a:p>
            <a:r>
              <a:rPr lang="en-US" altLang="zh-CN" dirty="0"/>
              <a:t>Incorporate more advanced plane generation methods.</a:t>
            </a:r>
          </a:p>
          <a:p>
            <a:endParaRPr lang="en-US" altLang="zh-CN" dirty="0"/>
          </a:p>
          <a:p>
            <a:endParaRPr lang="en-US" altLang="zh-CN" dirty="0"/>
          </a:p>
        </p:txBody>
      </p:sp>
      <p:sp>
        <p:nvSpPr>
          <p:cNvPr id="3" name="标题 2"/>
          <p:cNvSpPr>
            <a:spLocks noGrp="1"/>
          </p:cNvSpPr>
          <p:nvPr>
            <p:ph type="title"/>
          </p:nvPr>
        </p:nvSpPr>
        <p:spPr/>
        <p:txBody>
          <a:bodyPr/>
          <a:lstStyle/>
          <a:p>
            <a:r>
              <a:rPr lang="en-US" altLang="zh-CN" dirty="0"/>
              <a:t>Future work</a:t>
            </a:r>
            <a:endParaRPr lang="zh-CN" altLang="en-US" dirty="0"/>
          </a:p>
        </p:txBody>
      </p:sp>
      <p:sp>
        <p:nvSpPr>
          <p:cNvPr id="4" name="灯片编号占位符 3"/>
          <p:cNvSpPr>
            <a:spLocks noGrp="1"/>
          </p:cNvSpPr>
          <p:nvPr>
            <p:ph type="sldNum" sz="quarter" idx="13"/>
          </p:nvPr>
        </p:nvSpPr>
        <p:spPr/>
        <p:txBody>
          <a:bodyPr/>
          <a:lstStyle/>
          <a:p>
            <a:fld id="{9F58998E-2429-314E-B86C-A079AABAA7E0}" type="slidenum">
              <a:rPr lang="en-US" smtClean="0"/>
              <a:t>27</a:t>
            </a:fld>
            <a:endParaRPr lang="en-US"/>
          </a:p>
        </p:txBody>
      </p:sp>
    </p:spTree>
    <p:extLst>
      <p:ext uri="{BB962C8B-B14F-4D97-AF65-F5344CB8AC3E}">
        <p14:creationId xmlns:p14="http://schemas.microsoft.com/office/powerpoint/2010/main" val="2573194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13886" y="309689"/>
            <a:ext cx="3989388" cy="1071032"/>
          </a:xfrm>
        </p:spPr>
        <p:txBody>
          <a:bodyPr>
            <a:normAutofit fontScale="92500"/>
          </a:bodyPr>
          <a:lstStyle/>
          <a:p>
            <a:r>
              <a:rPr lang="en-US" sz="4800" dirty="0"/>
              <a:t>Thank you!</a:t>
            </a:r>
          </a:p>
        </p:txBody>
      </p:sp>
      <p:sp>
        <p:nvSpPr>
          <p:cNvPr id="3" name="Text Placeholder 2"/>
          <p:cNvSpPr>
            <a:spLocks noGrp="1"/>
          </p:cNvSpPr>
          <p:nvPr>
            <p:ph type="body" sz="quarter" idx="11"/>
          </p:nvPr>
        </p:nvSpPr>
        <p:spPr>
          <a:xfrm>
            <a:off x="1939274" y="4294439"/>
            <a:ext cx="7366490" cy="1579236"/>
          </a:xfrm>
        </p:spPr>
        <p:txBody>
          <a:bodyPr>
            <a:noAutofit/>
          </a:bodyPr>
          <a:lstStyle/>
          <a:p>
            <a:r>
              <a:rPr lang="en-US" dirty="0">
                <a:solidFill>
                  <a:srgbClr val="91847F"/>
                </a:solidFill>
              </a:rPr>
              <a:t>Acknowledgements:</a:t>
            </a:r>
          </a:p>
          <a:p>
            <a:endParaRPr lang="en-US" sz="1600" dirty="0">
              <a:solidFill>
                <a:srgbClr val="91847F"/>
              </a:solidFill>
            </a:endParaRPr>
          </a:p>
          <a:p>
            <a:r>
              <a:rPr lang="en-US" sz="1600" dirty="0">
                <a:solidFill>
                  <a:srgbClr val="91847F"/>
                </a:solidFill>
              </a:rPr>
              <a:t>Reviewers;</a:t>
            </a:r>
          </a:p>
          <a:p>
            <a:r>
              <a:rPr lang="en-US" sz="1600" dirty="0">
                <a:solidFill>
                  <a:srgbClr val="91847F"/>
                </a:solidFill>
              </a:rPr>
              <a:t>Funding agencies </a:t>
            </a:r>
          </a:p>
          <a:p>
            <a:r>
              <a:rPr lang="en-US" sz="1600" dirty="0">
                <a:solidFill>
                  <a:srgbClr val="91847F"/>
                </a:solidFill>
              </a:rPr>
              <a:t>(</a:t>
            </a:r>
            <a:r>
              <a:rPr lang="en-US" altLang="zh-CN" sz="1600" dirty="0">
                <a:solidFill>
                  <a:srgbClr val="91847F"/>
                </a:solidFill>
              </a:rPr>
              <a:t>RGC of HKSAR, NSFC, NSF of Hunan Province, China</a:t>
            </a:r>
            <a:r>
              <a:rPr lang="en-US" sz="1600" dirty="0">
                <a:solidFill>
                  <a:srgbClr val="91847F"/>
                </a:solidFill>
              </a:rPr>
              <a:t>).</a:t>
            </a:r>
          </a:p>
        </p:txBody>
      </p:sp>
      <p:pic>
        <p:nvPicPr>
          <p:cNvPr id="7" name="图片 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7828" y="2121271"/>
            <a:ext cx="1371601" cy="1542382"/>
          </a:xfrm>
          <a:prstGeom prst="rect">
            <a:avLst/>
          </a:prstGeom>
        </p:spPr>
      </p:pic>
      <p:pic>
        <p:nvPicPr>
          <p:cNvPr id="8" name="Video_2016-12-03_201907">
            <a:hlinkClick r:id="" action="ppaction://media"/>
          </p:cNvPr>
          <p:cNvPicPr>
            <a:picLocks noChangeAspect="1"/>
          </p:cNvPicPr>
          <p:nvPr>
            <a:videoFile r:link="rId1"/>
            <p:extLst>
              <p:ext uri="{DAA4B4D4-6D71-4841-9C94-3DE7FCFB9230}">
                <p14:media xmlns:p14="http://schemas.microsoft.com/office/powerpoint/2010/main" r:embed="rId2">
                  <p14:trim st="1256"/>
                </p14:media>
              </p:ext>
            </p:extLst>
          </p:nvPr>
        </p:nvPicPr>
        <p:blipFill>
          <a:blip r:embed="rId8"/>
          <a:stretch>
            <a:fillRect/>
          </a:stretch>
        </p:blipFill>
        <p:spPr>
          <a:xfrm>
            <a:off x="2122286" y="2070673"/>
            <a:ext cx="1665649" cy="1692446"/>
          </a:xfrm>
          <a:prstGeom prst="rect">
            <a:avLst/>
          </a:prstGeom>
        </p:spPr>
      </p:pic>
      <p:pic>
        <p:nvPicPr>
          <p:cNvPr id="9" name="Video_2016-12-03_2019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280792" y="2046239"/>
            <a:ext cx="2121801" cy="2139921"/>
          </a:xfrm>
          <a:prstGeom prst="rect">
            <a:avLst/>
          </a:prstGeom>
        </p:spPr>
      </p:pic>
      <p:sp>
        <p:nvSpPr>
          <p:cNvPr id="10" name="加号 9"/>
          <p:cNvSpPr/>
          <p:nvPr/>
        </p:nvSpPr>
        <p:spPr>
          <a:xfrm>
            <a:off x="1551719" y="2512460"/>
            <a:ext cx="671714" cy="650240"/>
          </a:xfrm>
          <a:prstGeom prst="mathPlu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箭头: 右 10"/>
          <p:cNvSpPr/>
          <p:nvPr/>
        </p:nvSpPr>
        <p:spPr>
          <a:xfrm>
            <a:off x="3811371" y="2722341"/>
            <a:ext cx="497107"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5333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1" fill="hold"/>
                                        <p:tgtEl>
                                          <p:spTgt spid="8"/>
                                        </p:tgtEl>
                                      </p:cBhvr>
                                    </p:cmd>
                                  </p:childTnLst>
                                </p:cTn>
                              </p:par>
                              <p:par>
                                <p:cTn id="7" presetID="1" presetClass="mediacall" presetSubtype="0" fill="hold" nodeType="withEffect">
                                  <p:stCondLst>
                                    <p:cond delay="0"/>
                                  </p:stCondLst>
                                  <p:childTnLst>
                                    <p:cmd type="call" cmd="playFrom(0.0)">
                                      <p:cBhvr>
                                        <p:cTn id="8" dur="47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8"/>
                                        </p:tgtEl>
                                      </p:cBhvr>
                                    </p:cmd>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repeatCount="indefinite" fill="hold" display="0">
                  <p:stCondLst>
                    <p:cond delay="indefinite"/>
                  </p:stCondLst>
                </p:cTn>
                <p:tgtEl>
                  <p:spTgt spid="8"/>
                </p:tgtEl>
              </p:cMediaNode>
            </p:video>
            <p:video>
              <p:cMediaNode vol="80000">
                <p:cTn id="20" repeatCount="indefinite" fill="hold" display="0">
                  <p:stCondLst>
                    <p:cond delay="indefinite"/>
                  </p:stCondLst>
                </p:cTn>
                <p:tgtEl>
                  <p:spTgt spid="9"/>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78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Related work</a:t>
            </a:r>
          </a:p>
        </p:txBody>
      </p:sp>
      <p:grpSp>
        <p:nvGrpSpPr>
          <p:cNvPr id="9" name="组合 8"/>
          <p:cNvGrpSpPr/>
          <p:nvPr/>
        </p:nvGrpSpPr>
        <p:grpSpPr>
          <a:xfrm>
            <a:off x="540341" y="1424239"/>
            <a:ext cx="3582624" cy="5297237"/>
            <a:chOff x="540341" y="1424239"/>
            <a:chExt cx="3582624" cy="5297237"/>
          </a:xfrm>
        </p:grpSpPr>
        <p:sp>
          <p:nvSpPr>
            <p:cNvPr id="18" name="矩形: 圆角 17"/>
            <p:cNvSpPr/>
            <p:nvPr/>
          </p:nvSpPr>
          <p:spPr>
            <a:xfrm>
              <a:off x="540341" y="1788797"/>
              <a:ext cx="3582624" cy="4932679"/>
            </a:xfrm>
            <a:prstGeom prst="roundRect">
              <a:avLst>
                <a:gd name="adj" fmla="val 5921"/>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 name="文本框 5"/>
            <p:cNvSpPr txBox="1"/>
            <p:nvPr/>
          </p:nvSpPr>
          <p:spPr>
            <a:xfrm>
              <a:off x="813523" y="3740479"/>
              <a:ext cx="3198312" cy="369332"/>
            </a:xfrm>
            <a:prstGeom prst="rect">
              <a:avLst/>
            </a:prstGeom>
            <a:noFill/>
            <a:ln>
              <a:noFill/>
            </a:ln>
          </p:spPr>
          <p:txBody>
            <a:bodyPr wrap="none" rtlCol="0">
              <a:spAutoFit/>
            </a:bodyPr>
            <a:lstStyle/>
            <a:p>
              <a:pPr algn="ctr"/>
              <a:r>
                <a:rPr lang="en-US" altLang="zh-CN" dirty="0" err="1">
                  <a:latin typeface="Arial" panose="020B0604020202020204" pitchFamily="34" charset="0"/>
                  <a:cs typeface="Arial" panose="020B0604020202020204" pitchFamily="34" charset="0"/>
                </a:rPr>
                <a:t>ILoveSketch</a:t>
              </a:r>
              <a:r>
                <a:rPr lang="en-US" altLang="zh-CN" dirty="0">
                  <a:latin typeface="Arial" panose="020B0604020202020204" pitchFamily="34" charset="0"/>
                  <a:cs typeface="Arial" panose="020B0604020202020204" pitchFamily="34" charset="0"/>
                </a:rPr>
                <a:t> [Bae et al. 2008]</a:t>
              </a:r>
              <a:endParaRPr lang="zh-CN" altLang="en-US" dirty="0">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3"/>
            <a:stretch>
              <a:fillRect/>
            </a:stretch>
          </p:blipFill>
          <p:spPr>
            <a:xfrm>
              <a:off x="1062350" y="1876927"/>
              <a:ext cx="2484735" cy="1863552"/>
            </a:xfrm>
            <a:prstGeom prst="rect">
              <a:avLst/>
            </a:prstGeom>
          </p:spPr>
        </p:pic>
        <p:sp>
          <p:nvSpPr>
            <p:cNvPr id="8" name="文本框 7"/>
            <p:cNvSpPr txBox="1"/>
            <p:nvPr/>
          </p:nvSpPr>
          <p:spPr>
            <a:xfrm>
              <a:off x="1204211" y="6352144"/>
              <a:ext cx="2287806"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[Schmidt et al. 2009]</a:t>
              </a:r>
              <a:endParaRPr lang="zh-CN" altLang="en-US" dirty="0">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04211" y="4187577"/>
              <a:ext cx="2205006" cy="2219994"/>
            </a:xfrm>
            <a:prstGeom prst="rect">
              <a:avLst/>
            </a:prstGeom>
          </p:spPr>
        </p:pic>
        <p:sp>
          <p:nvSpPr>
            <p:cNvPr id="11" name="文本框 10"/>
            <p:cNvSpPr txBox="1"/>
            <p:nvPr/>
          </p:nvSpPr>
          <p:spPr>
            <a:xfrm>
              <a:off x="1076440" y="1424239"/>
              <a:ext cx="2672477" cy="408623"/>
            </a:xfrm>
            <a:prstGeom prst="roundRect">
              <a:avLst/>
            </a:prstGeom>
            <a:solidFill>
              <a:schemeClr val="accent6">
                <a:lumMod val="60000"/>
                <a:lumOff val="40000"/>
              </a:schemeClr>
            </a:solidFill>
          </p:spPr>
          <p:txBody>
            <a:bodyPr wrap="none" rtlCol="0">
              <a:spAutoFit/>
            </a:bodyPr>
            <a:lstStyle/>
            <a:p>
              <a:r>
                <a:rPr lang="en-US" altLang="zh-CN" dirty="0">
                  <a:latin typeface="Arial" panose="020B0604020202020204" pitchFamily="34" charset="0"/>
                  <a:cs typeface="Arial" panose="020B0604020202020204" pitchFamily="34" charset="0"/>
                </a:rPr>
                <a:t>Interactive 3D sketching</a:t>
              </a:r>
              <a:endParaRPr lang="zh-CN" altLang="en-US" dirty="0">
                <a:latin typeface="Arial" panose="020B0604020202020204" pitchFamily="34" charset="0"/>
                <a:cs typeface="Arial" panose="020B0604020202020204" pitchFamily="34" charset="0"/>
              </a:endParaRPr>
            </a:p>
          </p:txBody>
        </p:sp>
      </p:grpSp>
      <p:grpSp>
        <p:nvGrpSpPr>
          <p:cNvPr id="10" name="组合 9"/>
          <p:cNvGrpSpPr/>
          <p:nvPr/>
        </p:nvGrpSpPr>
        <p:grpSpPr>
          <a:xfrm>
            <a:off x="4467526" y="1458331"/>
            <a:ext cx="4184408" cy="5263145"/>
            <a:chOff x="4467526" y="1458331"/>
            <a:chExt cx="4184408" cy="5263145"/>
          </a:xfrm>
        </p:grpSpPr>
        <p:sp>
          <p:nvSpPr>
            <p:cNvPr id="17" name="矩形: 圆角 16"/>
            <p:cNvSpPr/>
            <p:nvPr/>
          </p:nvSpPr>
          <p:spPr>
            <a:xfrm>
              <a:off x="4467526" y="1788797"/>
              <a:ext cx="4184408" cy="4932679"/>
            </a:xfrm>
            <a:prstGeom prst="roundRect">
              <a:avLst>
                <a:gd name="adj" fmla="val 5921"/>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12" name="图片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4134" y="4997338"/>
              <a:ext cx="1981642" cy="1393036"/>
            </a:xfrm>
            <a:prstGeom prst="rect">
              <a:avLst/>
            </a:prstGeom>
          </p:spPr>
        </p:pic>
        <p:sp>
          <p:nvSpPr>
            <p:cNvPr id="13" name="文本框 12"/>
            <p:cNvSpPr txBox="1"/>
            <p:nvPr/>
          </p:nvSpPr>
          <p:spPr>
            <a:xfrm>
              <a:off x="4873621" y="6290919"/>
              <a:ext cx="3570209" cy="369332"/>
            </a:xfrm>
            <a:prstGeom prst="rect">
              <a:avLst/>
            </a:prstGeom>
            <a:noFill/>
            <a:ln>
              <a:noFill/>
            </a:ln>
          </p:spPr>
          <p:txBody>
            <a:bodyPr wrap="none" rtlCol="0">
              <a:spAutoFit/>
            </a:bodyPr>
            <a:lstStyle/>
            <a:p>
              <a:pPr algn="ctr"/>
              <a:r>
                <a:rPr lang="en-US" altLang="zh-CN" dirty="0" err="1">
                  <a:latin typeface="Arial" panose="020B0604020202020204" pitchFamily="34" charset="0"/>
                  <a:cs typeface="Arial" panose="020B0604020202020204" pitchFamily="34" charset="0"/>
                </a:rPr>
                <a:t>SmartCanvas</a:t>
              </a:r>
              <a:r>
                <a:rPr lang="en-US" altLang="zh-CN" dirty="0">
                  <a:latin typeface="Arial" panose="020B0604020202020204" pitchFamily="34" charset="0"/>
                  <a:cs typeface="Arial" panose="020B0604020202020204" pitchFamily="34" charset="0"/>
                </a:rPr>
                <a:t> [Zheng et al. 2016]</a:t>
              </a:r>
              <a:endParaRPr lang="zh-CN" altLang="en-US" dirty="0">
                <a:latin typeface="Arial" panose="020B0604020202020204" pitchFamily="34" charset="0"/>
                <a:cs typeface="Arial" panose="020B0604020202020204" pitchFamily="34" charset="0"/>
              </a:endParaRPr>
            </a:p>
          </p:txBody>
        </p:sp>
        <p:sp>
          <p:nvSpPr>
            <p:cNvPr id="16" name="文本框 15"/>
            <p:cNvSpPr txBox="1"/>
            <p:nvPr/>
          </p:nvSpPr>
          <p:spPr>
            <a:xfrm>
              <a:off x="5141294" y="4552793"/>
              <a:ext cx="2933240"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True2Form [Xu et al. 2014]</a:t>
              </a:r>
              <a:endParaRPr lang="zh-CN" altLang="en-US" dirty="0">
                <a:latin typeface="Arial" panose="020B0604020202020204" pitchFamily="34" charset="0"/>
                <a:cs typeface="Arial" panose="020B0604020202020204" pitchFamily="34" charset="0"/>
              </a:endParaRPr>
            </a:p>
          </p:txBody>
        </p:sp>
        <p:pic>
          <p:nvPicPr>
            <p:cNvPr id="21" name="图片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41294" y="1886208"/>
              <a:ext cx="2860521" cy="987481"/>
            </a:xfrm>
            <a:prstGeom prst="rect">
              <a:avLst/>
            </a:prstGeom>
          </p:spPr>
        </p:pic>
        <p:sp>
          <p:nvSpPr>
            <p:cNvPr id="14" name="文本框 13"/>
            <p:cNvSpPr txBox="1"/>
            <p:nvPr/>
          </p:nvSpPr>
          <p:spPr>
            <a:xfrm>
              <a:off x="4473825" y="1458331"/>
              <a:ext cx="4136395" cy="408623"/>
            </a:xfrm>
            <a:prstGeom prst="roundRect">
              <a:avLst/>
            </a:prstGeom>
            <a:solidFill>
              <a:schemeClr val="accent6">
                <a:lumMod val="60000"/>
                <a:lumOff val="40000"/>
              </a:schemeClr>
            </a:solidFill>
          </p:spPr>
          <p:txBody>
            <a:bodyPr wrap="square" rtlCol="0">
              <a:spAutoFit/>
            </a:bodyPr>
            <a:lstStyle/>
            <a:p>
              <a:r>
                <a:rPr lang="en-US" altLang="zh-CN" dirty="0">
                  <a:latin typeface="Arial" panose="020B0604020202020204" pitchFamily="34" charset="0"/>
                  <a:cs typeface="Arial" panose="020B0604020202020204" pitchFamily="34" charset="0"/>
                </a:rPr>
                <a:t>Reconstruction from completed sketch </a:t>
              </a:r>
              <a:endParaRPr lang="zh-CN" altLang="en-US" dirty="0">
                <a:latin typeface="Arial" panose="020B0604020202020204" pitchFamily="34" charset="0"/>
                <a:cs typeface="Arial" panose="020B0604020202020204" pitchFamily="34" charset="0"/>
              </a:endParaRPr>
            </a:p>
          </p:txBody>
        </p:sp>
        <p:sp>
          <p:nvSpPr>
            <p:cNvPr id="22" name="文本框 21"/>
            <p:cNvSpPr txBox="1"/>
            <p:nvPr/>
          </p:nvSpPr>
          <p:spPr>
            <a:xfrm>
              <a:off x="5527996" y="2772694"/>
              <a:ext cx="2133919"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[Lipson et al. 1996]</a:t>
              </a:r>
              <a:endParaRPr lang="zh-CN" altLang="en-US" dirty="0">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95920" y="3207413"/>
              <a:ext cx="2198070" cy="1425843"/>
            </a:xfrm>
            <a:prstGeom prst="rect">
              <a:avLst/>
            </a:prstGeom>
          </p:spPr>
        </p:pic>
      </p:grpSp>
      <p:sp>
        <p:nvSpPr>
          <p:cNvPr id="4" name="灯片编号占位符 3"/>
          <p:cNvSpPr>
            <a:spLocks noGrp="1"/>
          </p:cNvSpPr>
          <p:nvPr>
            <p:ph type="sldNum" sz="quarter" idx="13"/>
          </p:nvPr>
        </p:nvSpPr>
        <p:spPr/>
        <p:txBody>
          <a:bodyPr/>
          <a:lstStyle/>
          <a:p>
            <a:fld id="{9F58998E-2429-314E-B86C-A079AABAA7E0}" type="slidenum">
              <a:rPr lang="en-US" smtClean="0"/>
              <a:t>3</a:t>
            </a:fld>
            <a:endParaRPr lang="en-US"/>
          </a:p>
        </p:txBody>
      </p:sp>
    </p:spTree>
    <p:extLst>
      <p:ext uri="{BB962C8B-B14F-4D97-AF65-F5344CB8AC3E}">
        <p14:creationId xmlns:p14="http://schemas.microsoft.com/office/powerpoint/2010/main" val="158148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24453" y="1866507"/>
            <a:ext cx="8195340" cy="44898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en-US" altLang="zh-CN" dirty="0"/>
              <a:t>More results</a:t>
            </a:r>
            <a:endParaRPr lang="zh-CN" altLang="en-US" dirty="0"/>
          </a:p>
        </p:txBody>
      </p:sp>
      <p:sp>
        <p:nvSpPr>
          <p:cNvPr id="4" name="灯片编号占位符 3"/>
          <p:cNvSpPr>
            <a:spLocks noGrp="1"/>
          </p:cNvSpPr>
          <p:nvPr>
            <p:ph type="sldNum" sz="quarter" idx="13"/>
          </p:nvPr>
        </p:nvSpPr>
        <p:spPr/>
        <p:txBody>
          <a:bodyPr/>
          <a:lstStyle/>
          <a:p>
            <a:fld id="{9F58998E-2429-314E-B86C-A079AABAA7E0}" type="slidenum">
              <a:rPr lang="en-US" smtClean="0"/>
              <a:t>30</a:t>
            </a:fld>
            <a:endParaRPr lang="en-US" dirty="0"/>
          </a:p>
        </p:txBody>
      </p:sp>
      <p:sp>
        <p:nvSpPr>
          <p:cNvPr id="13" name="文本框 12"/>
          <p:cNvSpPr txBox="1"/>
          <p:nvPr/>
        </p:nvSpPr>
        <p:spPr>
          <a:xfrm>
            <a:off x="718639" y="1380025"/>
            <a:ext cx="1428596"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Input sketch</a:t>
            </a:r>
            <a:endParaRPr lang="zh-CN" altLang="en-US" dirty="0">
              <a:latin typeface="Arial" panose="020B0604020202020204" pitchFamily="34" charset="0"/>
              <a:cs typeface="Arial" panose="020B0604020202020204" pitchFamily="34" charset="0"/>
            </a:endParaRPr>
          </a:p>
        </p:txBody>
      </p:sp>
      <p:sp>
        <p:nvSpPr>
          <p:cNvPr id="14" name="文本框 13"/>
          <p:cNvSpPr txBox="1"/>
          <p:nvPr/>
        </p:nvSpPr>
        <p:spPr>
          <a:xfrm>
            <a:off x="2642094" y="1396537"/>
            <a:ext cx="1980029"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Retrieved models</a:t>
            </a:r>
            <a:endParaRPr lang="zh-CN" altLang="en-US" dirty="0">
              <a:latin typeface="Arial" panose="020B0604020202020204" pitchFamily="34" charset="0"/>
              <a:cs typeface="Arial" panose="020B0604020202020204" pitchFamily="34" charset="0"/>
            </a:endParaRPr>
          </a:p>
        </p:txBody>
      </p:sp>
      <p:sp>
        <p:nvSpPr>
          <p:cNvPr id="15" name="文本框 14"/>
          <p:cNvSpPr txBox="1"/>
          <p:nvPr/>
        </p:nvSpPr>
        <p:spPr>
          <a:xfrm>
            <a:off x="5652795" y="1396537"/>
            <a:ext cx="1967205"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Optimized results</a:t>
            </a:r>
            <a:endParaRPr lang="zh-CN" altLang="en-US" dirty="0">
              <a:latin typeface="Arial" panose="020B0604020202020204" pitchFamily="34" charset="0"/>
              <a:cs typeface="Arial" panose="020B0604020202020204" pitchFamily="34" charset="0"/>
            </a:endParaRPr>
          </a:p>
        </p:txBody>
      </p:sp>
      <p:pic>
        <p:nvPicPr>
          <p:cNvPr id="17" name="图片 1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32689" y="1962711"/>
            <a:ext cx="5759778" cy="2126507"/>
          </a:xfrm>
          <a:prstGeom prst="rect">
            <a:avLst/>
          </a:prstGeom>
        </p:spPr>
      </p:pic>
      <p:pic>
        <p:nvPicPr>
          <p:cNvPr id="19" name="图片 1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4453" y="3025964"/>
            <a:ext cx="1965029" cy="2126507"/>
          </a:xfrm>
          <a:prstGeom prst="rect">
            <a:avLst/>
          </a:prstGeom>
        </p:spPr>
      </p:pic>
      <p:pic>
        <p:nvPicPr>
          <p:cNvPr id="20" name="图片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09854" y="4206368"/>
            <a:ext cx="2112269" cy="2112269"/>
          </a:xfrm>
          <a:prstGeom prst="rect">
            <a:avLst/>
          </a:prstGeom>
        </p:spPr>
      </p:pic>
      <p:pic>
        <p:nvPicPr>
          <p:cNvPr id="22" name="图片 2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939722" y="4125269"/>
            <a:ext cx="1731235" cy="2231082"/>
          </a:xfrm>
          <a:prstGeom prst="rect">
            <a:avLst/>
          </a:prstGeom>
        </p:spPr>
      </p:pic>
      <p:pic>
        <p:nvPicPr>
          <p:cNvPr id="23" name="图片 2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727917" y="4240834"/>
            <a:ext cx="1784166" cy="2043335"/>
          </a:xfrm>
          <a:prstGeom prst="rect">
            <a:avLst/>
          </a:prstGeom>
        </p:spPr>
      </p:pic>
      <p:cxnSp>
        <p:nvCxnSpPr>
          <p:cNvPr id="25" name="直接连接符 24"/>
          <p:cNvCxnSpPr/>
          <p:nvPr/>
        </p:nvCxnSpPr>
        <p:spPr>
          <a:xfrm>
            <a:off x="2929568" y="4125269"/>
            <a:ext cx="5562899" cy="0"/>
          </a:xfrm>
          <a:prstGeom prst="line">
            <a:avLst/>
          </a:prstGeom>
          <a:ln w="19050">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26" name="文本框 25"/>
          <p:cNvSpPr txBox="1"/>
          <p:nvPr/>
        </p:nvSpPr>
        <p:spPr>
          <a:xfrm>
            <a:off x="5313568" y="1842534"/>
            <a:ext cx="794898" cy="338554"/>
          </a:xfrm>
          <a:prstGeom prst="rect">
            <a:avLst/>
          </a:prstGeom>
          <a:noFill/>
          <a:ln>
            <a:noFill/>
          </a:ln>
        </p:spPr>
        <p:txBody>
          <a:bodyPr wrap="none" rtlCol="0">
            <a:spAutoFit/>
          </a:bodyPr>
          <a:lstStyle/>
          <a:p>
            <a:pPr algn="ctr"/>
            <a:r>
              <a:rPr lang="en-US" altLang="zh-CN" sz="1600" dirty="0">
                <a:latin typeface="Arial" panose="020B0604020202020204" pitchFamily="34" charset="0"/>
                <a:cs typeface="Arial" panose="020B0604020202020204" pitchFamily="34" charset="0"/>
              </a:rPr>
              <a:t>View 1</a:t>
            </a:r>
            <a:endParaRPr lang="zh-CN" altLang="en-US" sz="1600" dirty="0">
              <a:latin typeface="Arial" panose="020B0604020202020204" pitchFamily="34" charset="0"/>
              <a:cs typeface="Arial" panose="020B0604020202020204" pitchFamily="34" charset="0"/>
            </a:endParaRPr>
          </a:p>
        </p:txBody>
      </p:sp>
      <p:sp>
        <p:nvSpPr>
          <p:cNvPr id="27" name="文本框 26"/>
          <p:cNvSpPr txBox="1"/>
          <p:nvPr/>
        </p:nvSpPr>
        <p:spPr>
          <a:xfrm>
            <a:off x="7096805" y="1845561"/>
            <a:ext cx="794898" cy="338554"/>
          </a:xfrm>
          <a:prstGeom prst="rect">
            <a:avLst/>
          </a:prstGeom>
          <a:noFill/>
          <a:ln>
            <a:noFill/>
          </a:ln>
        </p:spPr>
        <p:txBody>
          <a:bodyPr wrap="none" rtlCol="0">
            <a:spAutoFit/>
          </a:bodyPr>
          <a:lstStyle/>
          <a:p>
            <a:pPr algn="ctr"/>
            <a:r>
              <a:rPr lang="en-US" altLang="zh-CN" sz="1600" dirty="0">
                <a:latin typeface="Arial" panose="020B0604020202020204" pitchFamily="34" charset="0"/>
                <a:cs typeface="Arial" panose="020B0604020202020204" pitchFamily="34" charset="0"/>
              </a:rPr>
              <a:t>View 2</a:t>
            </a:r>
            <a:endParaRPr lang="zh-CN" altLang="en-US" sz="1600" dirty="0">
              <a:latin typeface="Arial" panose="020B0604020202020204" pitchFamily="34" charset="0"/>
              <a:cs typeface="Arial" panose="020B0604020202020204" pitchFamily="34" charset="0"/>
            </a:endParaRPr>
          </a:p>
        </p:txBody>
      </p:sp>
      <p:cxnSp>
        <p:nvCxnSpPr>
          <p:cNvPr id="28" name="直接连接符 27"/>
          <p:cNvCxnSpPr/>
          <p:nvPr/>
        </p:nvCxnSpPr>
        <p:spPr>
          <a:xfrm>
            <a:off x="4632154" y="1977147"/>
            <a:ext cx="0" cy="4224141"/>
          </a:xfrm>
          <a:prstGeom prst="line">
            <a:avLst/>
          </a:prstGeom>
          <a:ln w="19050">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9982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24453" y="1866507"/>
            <a:ext cx="8195340" cy="44898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8" name="内容占位符 7"/>
          <p:cNvPicPr>
            <a:picLocks noGrp="1" noChangeAspect="1"/>
          </p:cNvPicPr>
          <p:nvPr>
            <p:ph sz="quarter" idx="10"/>
          </p:nvPr>
        </p:nvPicPr>
        <p:blipFill>
          <a:blip r:embed="rId2" cstate="screen">
            <a:extLst>
              <a:ext uri="{28A0092B-C50C-407E-A947-70E740481C1C}">
                <a14:useLocalDpi xmlns:a14="http://schemas.microsoft.com/office/drawing/2010/main"/>
              </a:ext>
            </a:extLst>
          </a:blip>
          <a:stretch>
            <a:fillRect/>
          </a:stretch>
        </p:blipFill>
        <p:spPr>
          <a:xfrm>
            <a:off x="2564091" y="4276523"/>
            <a:ext cx="1891932" cy="1891930"/>
          </a:xfrm>
        </p:spPr>
      </p:pic>
      <p:sp>
        <p:nvSpPr>
          <p:cNvPr id="3" name="标题 2"/>
          <p:cNvSpPr>
            <a:spLocks noGrp="1"/>
          </p:cNvSpPr>
          <p:nvPr>
            <p:ph type="title"/>
          </p:nvPr>
        </p:nvSpPr>
        <p:spPr/>
        <p:txBody>
          <a:bodyPr/>
          <a:lstStyle/>
          <a:p>
            <a:r>
              <a:rPr lang="en-US" altLang="zh-CN" dirty="0"/>
              <a:t>More results</a:t>
            </a:r>
            <a:endParaRPr lang="zh-CN" altLang="en-US" dirty="0"/>
          </a:p>
        </p:txBody>
      </p:sp>
      <p:sp>
        <p:nvSpPr>
          <p:cNvPr id="4" name="灯片编号占位符 3"/>
          <p:cNvSpPr>
            <a:spLocks noGrp="1"/>
          </p:cNvSpPr>
          <p:nvPr>
            <p:ph type="sldNum" sz="quarter" idx="13"/>
          </p:nvPr>
        </p:nvSpPr>
        <p:spPr/>
        <p:txBody>
          <a:bodyPr/>
          <a:lstStyle/>
          <a:p>
            <a:fld id="{9F58998E-2429-314E-B86C-A079AABAA7E0}" type="slidenum">
              <a:rPr lang="en-US" smtClean="0"/>
              <a:t>31</a:t>
            </a:fld>
            <a:endParaRPr lang="en-US" dirty="0"/>
          </a:p>
        </p:txBody>
      </p:sp>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64091" y="2105033"/>
            <a:ext cx="6080288" cy="2137029"/>
          </a:xfrm>
          <a:prstGeom prst="rect">
            <a:avLst/>
          </a:prstGeom>
        </p:spPr>
      </p:pic>
      <p:pic>
        <p:nvPicPr>
          <p:cNvPr id="9" name="图片 8"/>
          <p:cNvPicPr>
            <a:picLocks noChangeAspect="1"/>
          </p:cNvPicPr>
          <p:nvPr/>
        </p:nvPicPr>
        <p:blipFill rotWithShape="1">
          <a:blip r:embed="rId4" cstate="screen">
            <a:extLst>
              <a:ext uri="{28A0092B-C50C-407E-A947-70E740481C1C}">
                <a14:useLocalDpi xmlns:a14="http://schemas.microsoft.com/office/drawing/2010/main"/>
              </a:ext>
            </a:extLst>
          </a:blip>
          <a:srcRect l="-4"/>
          <a:stretch/>
        </p:blipFill>
        <p:spPr>
          <a:xfrm>
            <a:off x="524453" y="3173547"/>
            <a:ext cx="1954796" cy="2137029"/>
          </a:xfrm>
          <a:prstGeom prst="rect">
            <a:avLst/>
          </a:prstGeom>
        </p:spPr>
      </p:pic>
      <p:pic>
        <p:nvPicPr>
          <p:cNvPr id="10" name="图片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15058" y="4242062"/>
            <a:ext cx="1545997" cy="2038248"/>
          </a:xfrm>
          <a:prstGeom prst="rect">
            <a:avLst/>
          </a:prstGeom>
        </p:spPr>
      </p:pic>
      <p:pic>
        <p:nvPicPr>
          <p:cNvPr id="11" name="图片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806152" y="4209068"/>
            <a:ext cx="1838227" cy="1992380"/>
          </a:xfrm>
          <a:prstGeom prst="rect">
            <a:avLst/>
          </a:prstGeom>
        </p:spPr>
      </p:pic>
      <p:sp>
        <p:nvSpPr>
          <p:cNvPr id="13" name="文本框 12"/>
          <p:cNvSpPr txBox="1"/>
          <p:nvPr/>
        </p:nvSpPr>
        <p:spPr>
          <a:xfrm>
            <a:off x="718639" y="1380025"/>
            <a:ext cx="1428596"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Input sketch</a:t>
            </a:r>
            <a:endParaRPr lang="zh-CN" altLang="en-US" dirty="0">
              <a:latin typeface="Arial" panose="020B0604020202020204" pitchFamily="34" charset="0"/>
              <a:cs typeface="Arial" panose="020B0604020202020204" pitchFamily="34" charset="0"/>
            </a:endParaRPr>
          </a:p>
        </p:txBody>
      </p:sp>
      <p:sp>
        <p:nvSpPr>
          <p:cNvPr id="14" name="文本框 13"/>
          <p:cNvSpPr txBox="1"/>
          <p:nvPr/>
        </p:nvSpPr>
        <p:spPr>
          <a:xfrm>
            <a:off x="2642094" y="1396537"/>
            <a:ext cx="1980029"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Retrieved models</a:t>
            </a:r>
            <a:endParaRPr lang="zh-CN" altLang="en-US" dirty="0">
              <a:latin typeface="Arial" panose="020B0604020202020204" pitchFamily="34" charset="0"/>
              <a:cs typeface="Arial" panose="020B0604020202020204" pitchFamily="34" charset="0"/>
            </a:endParaRPr>
          </a:p>
        </p:txBody>
      </p:sp>
      <p:sp>
        <p:nvSpPr>
          <p:cNvPr id="15" name="文本框 14"/>
          <p:cNvSpPr txBox="1"/>
          <p:nvPr/>
        </p:nvSpPr>
        <p:spPr>
          <a:xfrm>
            <a:off x="5652795" y="1396537"/>
            <a:ext cx="1967205"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Optimized results</a:t>
            </a:r>
            <a:endParaRPr lang="zh-CN" altLang="en-US" dirty="0">
              <a:latin typeface="Arial" panose="020B0604020202020204" pitchFamily="34" charset="0"/>
              <a:cs typeface="Arial" panose="020B0604020202020204" pitchFamily="34" charset="0"/>
            </a:endParaRPr>
          </a:p>
        </p:txBody>
      </p:sp>
      <p:cxnSp>
        <p:nvCxnSpPr>
          <p:cNvPr id="16" name="直接连接符 15"/>
          <p:cNvCxnSpPr/>
          <p:nvPr/>
        </p:nvCxnSpPr>
        <p:spPr>
          <a:xfrm>
            <a:off x="2929568" y="4125269"/>
            <a:ext cx="5562899" cy="0"/>
          </a:xfrm>
          <a:prstGeom prst="line">
            <a:avLst/>
          </a:prstGeom>
          <a:ln w="19050">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17" name="文本框 16"/>
          <p:cNvSpPr txBox="1"/>
          <p:nvPr/>
        </p:nvSpPr>
        <p:spPr>
          <a:xfrm>
            <a:off x="5313568" y="1842534"/>
            <a:ext cx="794898" cy="338554"/>
          </a:xfrm>
          <a:prstGeom prst="rect">
            <a:avLst/>
          </a:prstGeom>
          <a:noFill/>
          <a:ln>
            <a:noFill/>
          </a:ln>
        </p:spPr>
        <p:txBody>
          <a:bodyPr wrap="none" rtlCol="0">
            <a:spAutoFit/>
          </a:bodyPr>
          <a:lstStyle/>
          <a:p>
            <a:pPr algn="ctr"/>
            <a:r>
              <a:rPr lang="en-US" altLang="zh-CN" sz="1600" dirty="0">
                <a:latin typeface="Arial" panose="020B0604020202020204" pitchFamily="34" charset="0"/>
                <a:cs typeface="Arial" panose="020B0604020202020204" pitchFamily="34" charset="0"/>
              </a:rPr>
              <a:t>View 1</a:t>
            </a:r>
            <a:endParaRPr lang="zh-CN" altLang="en-US" sz="1600" dirty="0">
              <a:latin typeface="Arial" panose="020B0604020202020204" pitchFamily="34" charset="0"/>
              <a:cs typeface="Arial" panose="020B0604020202020204" pitchFamily="34" charset="0"/>
            </a:endParaRPr>
          </a:p>
        </p:txBody>
      </p:sp>
      <p:sp>
        <p:nvSpPr>
          <p:cNvPr id="18" name="文本框 17"/>
          <p:cNvSpPr txBox="1"/>
          <p:nvPr/>
        </p:nvSpPr>
        <p:spPr>
          <a:xfrm>
            <a:off x="7096805" y="1845561"/>
            <a:ext cx="794898" cy="338554"/>
          </a:xfrm>
          <a:prstGeom prst="rect">
            <a:avLst/>
          </a:prstGeom>
          <a:noFill/>
          <a:ln>
            <a:noFill/>
          </a:ln>
        </p:spPr>
        <p:txBody>
          <a:bodyPr wrap="none" rtlCol="0">
            <a:spAutoFit/>
          </a:bodyPr>
          <a:lstStyle/>
          <a:p>
            <a:pPr algn="ctr"/>
            <a:r>
              <a:rPr lang="en-US" altLang="zh-CN" sz="1600" dirty="0">
                <a:latin typeface="Arial" panose="020B0604020202020204" pitchFamily="34" charset="0"/>
                <a:cs typeface="Arial" panose="020B0604020202020204" pitchFamily="34" charset="0"/>
              </a:rPr>
              <a:t>View 2</a:t>
            </a:r>
            <a:endParaRPr lang="zh-CN" altLang="en-US" sz="1600" dirty="0">
              <a:latin typeface="Arial" panose="020B0604020202020204" pitchFamily="34" charset="0"/>
              <a:cs typeface="Arial" panose="020B0604020202020204" pitchFamily="34" charset="0"/>
            </a:endParaRPr>
          </a:p>
        </p:txBody>
      </p:sp>
      <p:cxnSp>
        <p:nvCxnSpPr>
          <p:cNvPr id="19" name="直接连接符 18"/>
          <p:cNvCxnSpPr/>
          <p:nvPr/>
        </p:nvCxnSpPr>
        <p:spPr>
          <a:xfrm>
            <a:off x="4632154" y="1977147"/>
            <a:ext cx="0" cy="4224141"/>
          </a:xfrm>
          <a:prstGeom prst="line">
            <a:avLst/>
          </a:prstGeom>
          <a:ln w="19050">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6693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ketching">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482436" y="1520825"/>
            <a:ext cx="8273551" cy="4389781"/>
          </a:xfrm>
        </p:spPr>
      </p:pic>
      <p:sp>
        <p:nvSpPr>
          <p:cNvPr id="3" name="标题 2"/>
          <p:cNvSpPr>
            <a:spLocks noGrp="1"/>
          </p:cNvSpPr>
          <p:nvPr>
            <p:ph type="title"/>
          </p:nvPr>
        </p:nvSpPr>
        <p:spPr/>
        <p:txBody>
          <a:bodyPr/>
          <a:lstStyle/>
          <a:p>
            <a:r>
              <a:rPr lang="en-US" altLang="zh-CN" dirty="0"/>
              <a:t>Sketching</a:t>
            </a:r>
            <a:endParaRPr lang="zh-CN" altLang="en-US" dirty="0"/>
          </a:p>
        </p:txBody>
      </p:sp>
      <p:sp>
        <p:nvSpPr>
          <p:cNvPr id="4" name="灯片编号占位符 3"/>
          <p:cNvSpPr>
            <a:spLocks noGrp="1"/>
          </p:cNvSpPr>
          <p:nvPr>
            <p:ph type="sldNum" sz="quarter" idx="13"/>
          </p:nvPr>
        </p:nvSpPr>
        <p:spPr/>
        <p:txBody>
          <a:bodyPr/>
          <a:lstStyle/>
          <a:p>
            <a:fld id="{9F58998E-2429-314E-B86C-A079AABAA7E0}" type="slidenum">
              <a:rPr lang="en-US" smtClean="0"/>
              <a:t>32</a:t>
            </a:fld>
            <a:endParaRPr lang="en-US" dirty="0"/>
          </a:p>
        </p:txBody>
      </p:sp>
    </p:spTree>
    <p:extLst>
      <p:ext uri="{BB962C8B-B14F-4D97-AF65-F5344CB8AC3E}">
        <p14:creationId xmlns:p14="http://schemas.microsoft.com/office/powerpoint/2010/main" val="11477333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6229" y="1489730"/>
            <a:ext cx="8055346" cy="52317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en-US" altLang="zh-CN" dirty="0"/>
              <a:t>Failure case: imprecise view direction</a:t>
            </a:r>
            <a:endParaRPr lang="zh-CN" altLang="en-US" dirty="0"/>
          </a:p>
        </p:txBody>
      </p:sp>
      <p:sp>
        <p:nvSpPr>
          <p:cNvPr id="4" name="灯片编号占位符 3"/>
          <p:cNvSpPr>
            <a:spLocks noGrp="1"/>
          </p:cNvSpPr>
          <p:nvPr>
            <p:ph type="sldNum" sz="quarter" idx="13"/>
          </p:nvPr>
        </p:nvSpPr>
        <p:spPr/>
        <p:txBody>
          <a:bodyPr/>
          <a:lstStyle/>
          <a:p>
            <a:fld id="{9F58998E-2429-314E-B86C-A079AABAA7E0}" type="slidenum">
              <a:rPr lang="en-US" smtClean="0"/>
              <a:t>33</a:t>
            </a:fld>
            <a:endParaRPr lang="en-US" dirty="0"/>
          </a:p>
        </p:txBody>
      </p:sp>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l="17495" t="11871" r="22282" b="20795"/>
          <a:stretch/>
        </p:blipFill>
        <p:spPr>
          <a:xfrm>
            <a:off x="306229" y="2771479"/>
            <a:ext cx="2426460" cy="2712957"/>
          </a:xfrm>
          <a:prstGeom prst="rect">
            <a:avLst/>
          </a:prstGeom>
        </p:spPr>
      </p:pic>
      <p:pic>
        <p:nvPicPr>
          <p:cNvPr id="6" name="图片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77888" y="1459684"/>
            <a:ext cx="2073897" cy="2460396"/>
          </a:xfrm>
          <a:prstGeom prst="rect">
            <a:avLst/>
          </a:prstGeom>
        </p:spPr>
      </p:pic>
      <p:pic>
        <p:nvPicPr>
          <p:cNvPr id="7" name="图片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77472" y="4027849"/>
            <a:ext cx="1574276" cy="2511064"/>
          </a:xfrm>
          <a:prstGeom prst="rect">
            <a:avLst/>
          </a:prstGeom>
        </p:spPr>
      </p:pic>
      <p:pic>
        <p:nvPicPr>
          <p:cNvPr id="8" name="图片 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64190" y="1456693"/>
            <a:ext cx="2124008" cy="2098263"/>
          </a:xfrm>
          <a:prstGeom prst="rect">
            <a:avLst/>
          </a:prstGeom>
        </p:spPr>
      </p:pic>
      <p:pic>
        <p:nvPicPr>
          <p:cNvPr id="9" name="图片 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780210" y="4201965"/>
            <a:ext cx="2307643" cy="2436270"/>
          </a:xfrm>
          <a:prstGeom prst="rect">
            <a:avLst/>
          </a:prstGeom>
        </p:spPr>
      </p:pic>
      <p:sp>
        <p:nvSpPr>
          <p:cNvPr id="10" name="文本框 9"/>
          <p:cNvSpPr txBox="1"/>
          <p:nvPr/>
        </p:nvSpPr>
        <p:spPr>
          <a:xfrm>
            <a:off x="888096" y="2320550"/>
            <a:ext cx="1428596"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Input sketch</a:t>
            </a:r>
            <a:endParaRPr lang="zh-CN" altLang="en-US" dirty="0">
              <a:latin typeface="Arial" panose="020B0604020202020204" pitchFamily="34" charset="0"/>
              <a:cs typeface="Arial" panose="020B0604020202020204" pitchFamily="34" charset="0"/>
            </a:endParaRPr>
          </a:p>
        </p:txBody>
      </p:sp>
      <p:sp>
        <p:nvSpPr>
          <p:cNvPr id="12" name="文本框 11"/>
          <p:cNvSpPr txBox="1"/>
          <p:nvPr/>
        </p:nvSpPr>
        <p:spPr>
          <a:xfrm>
            <a:off x="4038077" y="1131374"/>
            <a:ext cx="966931"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Plane 1</a:t>
            </a:r>
            <a:endParaRPr lang="zh-CN" altLang="en-US" dirty="0">
              <a:latin typeface="Arial" panose="020B0604020202020204" pitchFamily="34" charset="0"/>
              <a:cs typeface="Arial" panose="020B0604020202020204" pitchFamily="34" charset="0"/>
            </a:endParaRPr>
          </a:p>
        </p:txBody>
      </p:sp>
      <p:sp>
        <p:nvSpPr>
          <p:cNvPr id="13" name="文本框 12"/>
          <p:cNvSpPr txBox="1"/>
          <p:nvPr/>
        </p:nvSpPr>
        <p:spPr>
          <a:xfrm>
            <a:off x="4015755" y="3950127"/>
            <a:ext cx="966931"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Plane 2</a:t>
            </a:r>
            <a:endParaRPr lang="zh-CN" altLang="en-US" dirty="0">
              <a:latin typeface="Arial" panose="020B0604020202020204" pitchFamily="34" charset="0"/>
              <a:cs typeface="Arial" panose="020B0604020202020204" pitchFamily="34" charset="0"/>
            </a:endParaRPr>
          </a:p>
        </p:txBody>
      </p:sp>
      <p:sp>
        <p:nvSpPr>
          <p:cNvPr id="14" name="文本框 13"/>
          <p:cNvSpPr txBox="1"/>
          <p:nvPr/>
        </p:nvSpPr>
        <p:spPr>
          <a:xfrm>
            <a:off x="6023460" y="1157645"/>
            <a:ext cx="2416046" cy="646331"/>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Initial back-projection </a:t>
            </a:r>
          </a:p>
          <a:p>
            <a:pPr algn="ctr"/>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sp>
        <p:nvSpPr>
          <p:cNvPr id="15" name="文本框 14"/>
          <p:cNvSpPr txBox="1"/>
          <p:nvPr/>
        </p:nvSpPr>
        <p:spPr>
          <a:xfrm>
            <a:off x="6214612" y="3950127"/>
            <a:ext cx="1851789"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Optimized result</a:t>
            </a:r>
            <a:endParaRPr lang="zh-CN" altLang="en-US" dirty="0">
              <a:latin typeface="Arial" panose="020B0604020202020204" pitchFamily="34" charset="0"/>
              <a:cs typeface="Arial" panose="020B0604020202020204" pitchFamily="34" charset="0"/>
            </a:endParaRPr>
          </a:p>
        </p:txBody>
      </p:sp>
      <p:sp>
        <p:nvSpPr>
          <p:cNvPr id="16" name="矩形: 圆角 15"/>
          <p:cNvSpPr/>
          <p:nvPr/>
        </p:nvSpPr>
        <p:spPr>
          <a:xfrm>
            <a:off x="3345094" y="1500706"/>
            <a:ext cx="2065961" cy="2457867"/>
          </a:xfrm>
          <a:prstGeom prst="round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7" name="直接连接符 16"/>
          <p:cNvCxnSpPr/>
          <p:nvPr/>
        </p:nvCxnSpPr>
        <p:spPr>
          <a:xfrm>
            <a:off x="5780210" y="1621410"/>
            <a:ext cx="0" cy="5016825"/>
          </a:xfrm>
          <a:prstGeom prst="line">
            <a:avLst/>
          </a:prstGeom>
          <a:ln w="19050">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cxnSp>
        <p:nvCxnSpPr>
          <p:cNvPr id="24" name="直接箭头连接符 23"/>
          <p:cNvCxnSpPr/>
          <p:nvPr/>
        </p:nvCxnSpPr>
        <p:spPr>
          <a:xfrm flipV="1">
            <a:off x="228298" y="4319459"/>
            <a:ext cx="356236" cy="35623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523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Our work </a:t>
            </a:r>
            <a:endParaRPr lang="zh-CN" altLang="en-US" dirty="0"/>
          </a:p>
        </p:txBody>
      </p:sp>
      <p:sp>
        <p:nvSpPr>
          <p:cNvPr id="5" name="灯片编号占位符 4"/>
          <p:cNvSpPr>
            <a:spLocks noGrp="1"/>
          </p:cNvSpPr>
          <p:nvPr>
            <p:ph type="sldNum" sz="quarter" idx="13"/>
          </p:nvPr>
        </p:nvSpPr>
        <p:spPr/>
        <p:txBody>
          <a:bodyPr/>
          <a:lstStyle/>
          <a:p>
            <a:fld id="{9F58998E-2429-314E-B86C-A079AABAA7E0}" type="slidenum">
              <a:rPr lang="en-US" smtClean="0"/>
              <a:t>4</a:t>
            </a:fld>
            <a:endParaRPr lang="en-US"/>
          </a:p>
        </p:txBody>
      </p:sp>
      <p:sp>
        <p:nvSpPr>
          <p:cNvPr id="16" name="文本框 15"/>
          <p:cNvSpPr txBox="1"/>
          <p:nvPr/>
        </p:nvSpPr>
        <p:spPr>
          <a:xfrm>
            <a:off x="858113" y="1417816"/>
            <a:ext cx="1249060"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2D sketch</a:t>
            </a:r>
            <a:endParaRPr lang="zh-CN" altLang="en-US" dirty="0">
              <a:latin typeface="Arial" panose="020B0604020202020204" pitchFamily="34" charset="0"/>
              <a:cs typeface="Arial" panose="020B0604020202020204" pitchFamily="34" charset="0"/>
            </a:endParaRPr>
          </a:p>
        </p:txBody>
      </p:sp>
      <p:sp>
        <p:nvSpPr>
          <p:cNvPr id="17" name="文本框 16"/>
          <p:cNvSpPr txBox="1"/>
          <p:nvPr/>
        </p:nvSpPr>
        <p:spPr>
          <a:xfrm>
            <a:off x="881476" y="3251959"/>
            <a:ext cx="1172117"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3D model</a:t>
            </a:r>
            <a:endParaRPr lang="zh-CN" altLang="en-US" dirty="0">
              <a:latin typeface="Arial" panose="020B0604020202020204" pitchFamily="34" charset="0"/>
              <a:cs typeface="Arial" panose="020B0604020202020204" pitchFamily="34" charset="0"/>
            </a:endParaRPr>
          </a:p>
        </p:txBody>
      </p:sp>
      <p:sp>
        <p:nvSpPr>
          <p:cNvPr id="20" name="文本框 19"/>
          <p:cNvSpPr txBox="1"/>
          <p:nvPr/>
        </p:nvSpPr>
        <p:spPr>
          <a:xfrm>
            <a:off x="7152836" y="1861985"/>
            <a:ext cx="1249060" cy="369332"/>
          </a:xfrm>
          <a:prstGeom prst="rect">
            <a:avLst/>
          </a:prstGeom>
          <a:noFill/>
          <a:ln>
            <a:noFill/>
          </a:ln>
        </p:spPr>
        <p:txBody>
          <a:bodyPr wrap="square" rtlCol="0">
            <a:spAutoFit/>
          </a:bodyPr>
          <a:lstStyle/>
          <a:p>
            <a:pPr algn="ctr"/>
            <a:r>
              <a:rPr lang="en-US" altLang="zh-CN" dirty="0">
                <a:latin typeface="Arial" panose="020B0604020202020204" pitchFamily="34" charset="0"/>
                <a:cs typeface="Arial" panose="020B0604020202020204" pitchFamily="34" charset="0"/>
              </a:rPr>
              <a:t>3D sketch</a:t>
            </a:r>
            <a:endParaRPr lang="zh-CN" altLang="en-US" dirty="0">
              <a:latin typeface="Arial" panose="020B0604020202020204" pitchFamily="34" charset="0"/>
              <a:cs typeface="Arial" panose="020B0604020202020204" pitchFamily="34" charset="0"/>
            </a:endParaRPr>
          </a:p>
        </p:txBody>
      </p:sp>
      <p:grpSp>
        <p:nvGrpSpPr>
          <p:cNvPr id="22" name="组合 21"/>
          <p:cNvGrpSpPr/>
          <p:nvPr/>
        </p:nvGrpSpPr>
        <p:grpSpPr>
          <a:xfrm>
            <a:off x="2274897" y="2200101"/>
            <a:ext cx="4420193" cy="1977101"/>
            <a:chOff x="2274897" y="2200101"/>
            <a:chExt cx="4420193" cy="1977101"/>
          </a:xfrm>
        </p:grpSpPr>
        <p:sp>
          <p:nvSpPr>
            <p:cNvPr id="21" name="标注: 右箭头 20"/>
            <p:cNvSpPr/>
            <p:nvPr/>
          </p:nvSpPr>
          <p:spPr>
            <a:xfrm>
              <a:off x="3213568" y="2541603"/>
              <a:ext cx="3481522" cy="1247811"/>
            </a:xfrm>
            <a:prstGeom prst="rightArrowCallout">
              <a:avLst>
                <a:gd name="adj1" fmla="val 16750"/>
                <a:gd name="adj2" fmla="val 15048"/>
                <a:gd name="adj3" fmla="val 10084"/>
                <a:gd name="adj4" fmla="val 9013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Model-driven sketch reconstruction</a:t>
              </a:r>
              <a:endParaRPr lang="zh-CN" altLang="en-US" sz="2400" dirty="0">
                <a:latin typeface="Arial" panose="020B0604020202020204" pitchFamily="34" charset="0"/>
                <a:cs typeface="Arial" panose="020B0604020202020204" pitchFamily="34" charset="0"/>
              </a:endParaRPr>
            </a:p>
          </p:txBody>
        </p:sp>
        <p:sp>
          <p:nvSpPr>
            <p:cNvPr id="24" name="箭头: 右 23"/>
            <p:cNvSpPr/>
            <p:nvPr/>
          </p:nvSpPr>
          <p:spPr>
            <a:xfrm rot="1913349">
              <a:off x="2317543" y="2200101"/>
              <a:ext cx="928584"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5" name="箭头: 右 24"/>
            <p:cNvSpPr/>
            <p:nvPr/>
          </p:nvSpPr>
          <p:spPr>
            <a:xfrm rot="19358227">
              <a:off x="2274897" y="3836960"/>
              <a:ext cx="989283"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grpSp>
      <p:sp>
        <p:nvSpPr>
          <p:cNvPr id="26" name="标注: 上箭头 25"/>
          <p:cNvSpPr/>
          <p:nvPr/>
        </p:nvSpPr>
        <p:spPr>
          <a:xfrm>
            <a:off x="572666" y="5263932"/>
            <a:ext cx="1130811" cy="502830"/>
          </a:xfrm>
          <a:prstGeom prst="upArrowCallout">
            <a:avLst>
              <a:gd name="adj1" fmla="val 66722"/>
              <a:gd name="adj2" fmla="val 62624"/>
              <a:gd name="adj3" fmla="val 25000"/>
              <a:gd name="adj4" fmla="val 6079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Retrieval</a:t>
            </a:r>
            <a:endParaRPr lang="zh-CN" altLang="en-US" dirty="0">
              <a:latin typeface="Arial" panose="020B0604020202020204" pitchFamily="34" charset="0"/>
              <a:cs typeface="Arial" panose="020B0604020202020204" pitchFamily="34" charset="0"/>
            </a:endParaRPr>
          </a:p>
        </p:txBody>
      </p:sp>
      <p:pic>
        <p:nvPicPr>
          <p:cNvPr id="9" name="图片 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5188" y="1684391"/>
            <a:ext cx="1371601" cy="1542382"/>
          </a:xfrm>
          <a:prstGeom prst="rect">
            <a:avLst/>
          </a:prstGeom>
        </p:spPr>
      </p:pic>
      <p:grpSp>
        <p:nvGrpSpPr>
          <p:cNvPr id="27" name="组合 26"/>
          <p:cNvGrpSpPr/>
          <p:nvPr/>
        </p:nvGrpSpPr>
        <p:grpSpPr>
          <a:xfrm>
            <a:off x="572666" y="5711065"/>
            <a:ext cx="3925549" cy="960771"/>
            <a:chOff x="2912775" y="5123906"/>
            <a:chExt cx="3925549" cy="960771"/>
          </a:xfrm>
        </p:grpSpPr>
        <p:sp>
          <p:nvSpPr>
            <p:cNvPr id="13" name="矩形 12"/>
            <p:cNvSpPr/>
            <p:nvPr/>
          </p:nvSpPr>
          <p:spPr>
            <a:xfrm>
              <a:off x="2912775" y="5194221"/>
              <a:ext cx="3925549" cy="89045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021775" y="5476046"/>
              <a:ext cx="1172117"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Database</a:t>
              </a:r>
              <a:endParaRPr lang="zh-CN" altLang="en-US" dirty="0">
                <a:latin typeface="Arial" panose="020B0604020202020204" pitchFamily="34" charset="0"/>
                <a:cs typeface="Arial" panose="020B0604020202020204" pitchFamily="34" charset="0"/>
              </a:endParaRPr>
            </a:p>
          </p:txBody>
        </p:sp>
        <p:sp>
          <p:nvSpPr>
            <p:cNvPr id="11" name="文本框 10"/>
            <p:cNvSpPr txBox="1"/>
            <p:nvPr/>
          </p:nvSpPr>
          <p:spPr>
            <a:xfrm>
              <a:off x="6008439" y="5123906"/>
              <a:ext cx="748923" cy="769441"/>
            </a:xfrm>
            <a:prstGeom prst="rect">
              <a:avLst/>
            </a:prstGeom>
            <a:noFill/>
            <a:ln>
              <a:noFill/>
            </a:ln>
          </p:spPr>
          <p:txBody>
            <a:bodyPr vert="horz" wrap="none" rtlCol="0">
              <a:spAutoFit/>
            </a:bodyPr>
            <a:lstStyle/>
            <a:p>
              <a:pPr algn="ctr"/>
              <a:r>
                <a:rPr lang="en-US" altLang="zh-CN" sz="4400" b="1" dirty="0">
                  <a:latin typeface="Arial" panose="020B0604020202020204" pitchFamily="34" charset="0"/>
                  <a:cs typeface="Arial" panose="020B0604020202020204" pitchFamily="34" charset="0"/>
                </a:rPr>
                <a:t>…</a:t>
              </a:r>
              <a:endParaRPr lang="zh-CN" altLang="en-US" sz="4400" b="1" dirty="0">
                <a:latin typeface="Arial" panose="020B0604020202020204" pitchFamily="34" charset="0"/>
                <a:cs typeface="Arial" panose="020B0604020202020204" pitchFamily="34" charset="0"/>
              </a:endParaRPr>
            </a:p>
          </p:txBody>
        </p:sp>
        <p:pic>
          <p:nvPicPr>
            <p:cNvPr id="12" name="图片 1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059987" y="5255580"/>
              <a:ext cx="538697" cy="767738"/>
            </a:xfrm>
            <a:prstGeom prst="rect">
              <a:avLst/>
            </a:prstGeom>
          </p:spPr>
        </p:pic>
        <p:pic>
          <p:nvPicPr>
            <p:cNvPr id="14" name="图片 1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730671" y="5246069"/>
              <a:ext cx="533890" cy="767738"/>
            </a:xfrm>
            <a:prstGeom prst="rect">
              <a:avLst/>
            </a:prstGeom>
          </p:spPr>
        </p:pic>
        <p:pic>
          <p:nvPicPr>
            <p:cNvPr id="23" name="图片 2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426998" y="5276843"/>
              <a:ext cx="518103" cy="767738"/>
            </a:xfrm>
            <a:prstGeom prst="rect">
              <a:avLst/>
            </a:prstGeom>
          </p:spPr>
        </p:pic>
      </p:grpSp>
      <p:pic>
        <p:nvPicPr>
          <p:cNvPr id="28" name="Video_2016-12-03_201907">
            <a:hlinkClick r:id="" action="ppaction://media"/>
          </p:cNvPr>
          <p:cNvPicPr>
            <a:picLocks noChangeAspect="1"/>
          </p:cNvPicPr>
          <p:nvPr>
            <a:videoFile r:link="rId1"/>
            <p:extLst>
              <p:ext uri="{DAA4B4D4-6D71-4841-9C94-3DE7FCFB9230}">
                <p14:media xmlns:p14="http://schemas.microsoft.com/office/powerpoint/2010/main" r:embed="rId2">
                  <p14:trim st="1256"/>
                </p14:media>
              </p:ext>
            </p:extLst>
          </p:nvPr>
        </p:nvPicPr>
        <p:blipFill>
          <a:blip r:embed="rId11"/>
          <a:stretch>
            <a:fillRect/>
          </a:stretch>
        </p:blipFill>
        <p:spPr>
          <a:xfrm>
            <a:off x="618606" y="3535197"/>
            <a:ext cx="1665649" cy="1692446"/>
          </a:xfrm>
          <a:prstGeom prst="rect">
            <a:avLst/>
          </a:prstGeom>
        </p:spPr>
      </p:pic>
      <p:pic>
        <p:nvPicPr>
          <p:cNvPr id="29" name="Video_2016-12-03_2019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750968" y="2366664"/>
            <a:ext cx="2121801" cy="2139921"/>
          </a:xfrm>
          <a:prstGeom prst="rect">
            <a:avLst/>
          </a:prstGeom>
        </p:spPr>
      </p:pic>
    </p:spTree>
    <p:extLst>
      <p:ext uri="{BB962C8B-B14F-4D97-AF65-F5344CB8AC3E}">
        <p14:creationId xmlns:p14="http://schemas.microsoft.com/office/powerpoint/2010/main" val="28878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par>
                          <p:cTn id="11" fill="hold">
                            <p:stCondLst>
                              <p:cond delay="500"/>
                            </p:stCondLst>
                            <p:childTnLst>
                              <p:par>
                                <p:cTn id="12" presetID="1" presetClass="mediacall" presetSubtype="0" fill="hold" nodeType="afterEffect">
                                  <p:stCondLst>
                                    <p:cond delay="0"/>
                                  </p:stCondLst>
                                  <p:childTnLst>
                                    <p:cmd type="call" cmd="playFrom(0.0)">
                                      <p:cBhvr>
                                        <p:cTn id="13" dur="5311" fill="hold"/>
                                        <p:tgtEl>
                                          <p:spTgt spid="28"/>
                                        </p:tgtEl>
                                      </p:cBhvr>
                                    </p:cmd>
                                  </p:childTnLst>
                                </p:cTn>
                              </p:par>
                              <p:par>
                                <p:cTn id="14" presetID="1" presetClass="mediacall" presetSubtype="0" fill="hold" nodeType="withEffect">
                                  <p:stCondLst>
                                    <p:cond delay="0"/>
                                  </p:stCondLst>
                                  <p:childTnLst>
                                    <p:cmd type="call" cmd="playFrom(0.0)">
                                      <p:cBhvr>
                                        <p:cTn id="15" dur="4700"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28"/>
                </p:tgtEl>
              </p:cMediaNode>
            </p:video>
            <p:seq concurrent="1" nextAc="seek">
              <p:cTn id="17" restart="whenNotActive" fill="hold" evtFilter="cancelBubble" nodeType="interactiveSeq">
                <p:stCondLst>
                  <p:cond evt="onClick" delay="0">
                    <p:tgtEl>
                      <p:spTgt spid="2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8"/>
                                        </p:tgtEl>
                                      </p:cBhvr>
                                    </p:cmd>
                                  </p:childTnLst>
                                </p:cTn>
                              </p:par>
                            </p:childTnLst>
                          </p:cTn>
                        </p:par>
                      </p:childTnLst>
                    </p:cTn>
                  </p:par>
                </p:childTnLst>
              </p:cTn>
              <p:nextCondLst>
                <p:cond evt="onClick" delay="0">
                  <p:tgtEl>
                    <p:spTgt spid="28"/>
                  </p:tgtEl>
                </p:cond>
              </p:nextCondLst>
            </p:seq>
            <p:video>
              <p:cMediaNode vol="80000">
                <p:cTn id="22" repeatCount="indefinite" fill="hold" display="0">
                  <p:stCondLst>
                    <p:cond delay="indefinite"/>
                  </p:stCondLst>
                </p:cTn>
                <p:tgtEl>
                  <p:spTgt spid="29"/>
                </p:tgtEl>
              </p:cMediaNode>
            </p:video>
            <p:seq concurrent="1" nextAc="seek">
              <p:cTn id="23" restart="whenNotActive" fill="hold" evtFilter="cancelBubble" nodeType="interactiveSeq">
                <p:stCondLst>
                  <p:cond evt="onClick" delay="0">
                    <p:tgtEl>
                      <p:spTgt spid="2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9"/>
                                        </p:tgtEl>
                                      </p:cBhvr>
                                    </p:cmd>
                                  </p:childTnLst>
                                </p:cTn>
                              </p:par>
                            </p:childTnLst>
                          </p:cTn>
                        </p:par>
                      </p:childTnLst>
                    </p:cTn>
                  </p:par>
                </p:childTnLst>
              </p:cTn>
              <p:nextCondLst>
                <p:cond evt="onClick" delay="0">
                  <p:tgtEl>
                    <p:spTgt spid="29"/>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Sketch-based 3D model retrieval:</a:t>
            </a:r>
          </a:p>
          <a:p>
            <a:pPr lvl="1"/>
            <a:r>
              <a:rPr lang="en-US" altLang="zh-CN" dirty="0"/>
              <a:t>Similar structure</a:t>
            </a:r>
          </a:p>
          <a:p>
            <a:pPr lvl="1"/>
            <a:r>
              <a:rPr lang="en-US" altLang="zh-CN" dirty="0"/>
              <a:t>Similar shape</a:t>
            </a:r>
            <a:endParaRPr lang="zh-CN" altLang="en-US" dirty="0"/>
          </a:p>
        </p:txBody>
      </p:sp>
      <p:sp>
        <p:nvSpPr>
          <p:cNvPr id="3" name="标题 2"/>
          <p:cNvSpPr>
            <a:spLocks noGrp="1"/>
          </p:cNvSpPr>
          <p:nvPr>
            <p:ph type="title"/>
          </p:nvPr>
        </p:nvSpPr>
        <p:spPr/>
        <p:txBody>
          <a:bodyPr/>
          <a:lstStyle/>
          <a:p>
            <a:r>
              <a:rPr lang="en-US" altLang="zh-CN" dirty="0"/>
              <a:t>Problems to solve</a:t>
            </a:r>
            <a:endParaRPr lang="zh-CN" altLang="en-US" dirty="0"/>
          </a:p>
        </p:txBody>
      </p:sp>
      <p:sp>
        <p:nvSpPr>
          <p:cNvPr id="8" name="灯片编号占位符 7"/>
          <p:cNvSpPr>
            <a:spLocks noGrp="1"/>
          </p:cNvSpPr>
          <p:nvPr>
            <p:ph type="sldNum" sz="quarter" idx="13"/>
          </p:nvPr>
        </p:nvSpPr>
        <p:spPr/>
        <p:txBody>
          <a:bodyPr/>
          <a:lstStyle/>
          <a:p>
            <a:fld id="{9F58998E-2429-314E-B86C-A079AABAA7E0}" type="slidenum">
              <a:rPr lang="en-US" smtClean="0"/>
              <a:t>5</a:t>
            </a:fld>
            <a:endParaRPr lang="en-US"/>
          </a:p>
        </p:txBody>
      </p:sp>
      <p:grpSp>
        <p:nvGrpSpPr>
          <p:cNvPr id="11" name="组合 10"/>
          <p:cNvGrpSpPr/>
          <p:nvPr/>
        </p:nvGrpSpPr>
        <p:grpSpPr>
          <a:xfrm>
            <a:off x="1566771" y="3524430"/>
            <a:ext cx="5577448" cy="2688757"/>
            <a:chOff x="1545751" y="3115545"/>
            <a:chExt cx="5577448" cy="2688757"/>
          </a:xfrm>
        </p:grpSpPr>
        <p:pic>
          <p:nvPicPr>
            <p:cNvPr id="9" name="内容占位符 3"/>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1545751" y="3115545"/>
              <a:ext cx="2373875" cy="2688757"/>
            </a:xfrm>
            <a:prstGeom prst="rect">
              <a:avLst/>
            </a:prstGeom>
          </p:spPr>
        </p:pic>
        <p:pic>
          <p:nvPicPr>
            <p:cNvPr id="10" name="内容占位符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902312" y="3115545"/>
              <a:ext cx="3220887" cy="2688757"/>
            </a:xfrm>
            <a:prstGeom prst="rect">
              <a:avLst/>
            </a:prstGeom>
          </p:spPr>
        </p:pic>
      </p:grpSp>
      <p:sp>
        <p:nvSpPr>
          <p:cNvPr id="12" name="文本框 11"/>
          <p:cNvSpPr txBox="1"/>
          <p:nvPr/>
        </p:nvSpPr>
        <p:spPr>
          <a:xfrm>
            <a:off x="2419354" y="3067510"/>
            <a:ext cx="889988"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Sketch</a:t>
            </a:r>
            <a:endParaRPr lang="zh-CN" altLang="en-US" dirty="0">
              <a:latin typeface="Arial" panose="020B0604020202020204" pitchFamily="34" charset="0"/>
              <a:cs typeface="Arial" panose="020B0604020202020204" pitchFamily="34" charset="0"/>
            </a:endParaRPr>
          </a:p>
        </p:txBody>
      </p:sp>
      <p:sp>
        <p:nvSpPr>
          <p:cNvPr id="13" name="文本框 12"/>
          <p:cNvSpPr txBox="1"/>
          <p:nvPr/>
        </p:nvSpPr>
        <p:spPr>
          <a:xfrm>
            <a:off x="4126979" y="3069870"/>
            <a:ext cx="2813591" cy="646331"/>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Retrieval [</a:t>
            </a:r>
            <a:r>
              <a:rPr lang="en-US" altLang="zh-CN" dirty="0" err="1">
                <a:latin typeface="Arial" panose="020B0604020202020204" pitchFamily="34" charset="0"/>
                <a:cs typeface="Arial" panose="020B0604020202020204" pitchFamily="34" charset="0"/>
              </a:rPr>
              <a:t>Eitz</a:t>
            </a:r>
            <a:r>
              <a:rPr lang="en-US" altLang="zh-CN" dirty="0">
                <a:latin typeface="Arial" panose="020B0604020202020204" pitchFamily="34" charset="0"/>
                <a:cs typeface="Arial" panose="020B0604020202020204" pitchFamily="34" charset="0"/>
              </a:rPr>
              <a:t> et al. 2012]</a:t>
            </a: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p:txBody>
      </p:sp>
      <p:sp>
        <p:nvSpPr>
          <p:cNvPr id="54" name="矩形 53"/>
          <p:cNvSpPr/>
          <p:nvPr/>
        </p:nvSpPr>
        <p:spPr>
          <a:xfrm>
            <a:off x="3949302" y="3524429"/>
            <a:ext cx="3111898" cy="268875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1566771" y="3520572"/>
            <a:ext cx="2373875" cy="2688757"/>
            <a:chOff x="1566771" y="3520572"/>
            <a:chExt cx="2373875" cy="2688757"/>
          </a:xfrm>
        </p:grpSpPr>
        <p:grpSp>
          <p:nvGrpSpPr>
            <p:cNvPr id="53" name="组合 52"/>
            <p:cNvGrpSpPr/>
            <p:nvPr/>
          </p:nvGrpSpPr>
          <p:grpSpPr>
            <a:xfrm>
              <a:off x="1566771" y="3520572"/>
              <a:ext cx="2373875" cy="2688757"/>
              <a:chOff x="-1132802" y="3239972"/>
              <a:chExt cx="2373875" cy="2688757"/>
            </a:xfrm>
          </p:grpSpPr>
          <p:grpSp>
            <p:nvGrpSpPr>
              <p:cNvPr id="20" name="组合 19"/>
              <p:cNvGrpSpPr/>
              <p:nvPr/>
            </p:nvGrpSpPr>
            <p:grpSpPr>
              <a:xfrm>
                <a:off x="-1132802" y="3239972"/>
                <a:ext cx="2373875" cy="2688757"/>
                <a:chOff x="-1638035" y="2828691"/>
                <a:chExt cx="2373875" cy="2688757"/>
              </a:xfrm>
            </p:grpSpPr>
            <p:pic>
              <p:nvPicPr>
                <p:cNvPr id="18" name="内容占位符 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638035" y="2828691"/>
                  <a:ext cx="2373875" cy="2688757"/>
                </a:xfrm>
                <a:prstGeom prst="rect">
                  <a:avLst/>
                </a:prstGeom>
              </p:spPr>
            </p:pic>
            <p:sp>
              <p:nvSpPr>
                <p:cNvPr id="19" name="矩形 18"/>
                <p:cNvSpPr/>
                <p:nvPr/>
              </p:nvSpPr>
              <p:spPr>
                <a:xfrm>
                  <a:off x="-1504249" y="2932043"/>
                  <a:ext cx="2036440" cy="2494722"/>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1" name="Rectangle 53"/>
              <p:cNvSpPr>
                <a:spLocks noChangeArrowheads="1"/>
              </p:cNvSpPr>
              <p:nvPr/>
            </p:nvSpPr>
            <p:spPr bwMode="auto">
              <a:xfrm>
                <a:off x="-5623" y="3955805"/>
                <a:ext cx="87068" cy="75699"/>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22" name="直接连接符 21"/>
              <p:cNvCxnSpPr>
                <a:stCxn id="24" idx="0"/>
                <a:endCxn id="21" idx="3"/>
              </p:cNvCxnSpPr>
              <p:nvPr/>
            </p:nvCxnSpPr>
            <p:spPr>
              <a:xfrm flipH="1" flipV="1">
                <a:off x="81445" y="3993655"/>
                <a:ext cx="472422" cy="573429"/>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23" name="Rectangle 53"/>
              <p:cNvSpPr>
                <a:spLocks noChangeArrowheads="1"/>
              </p:cNvSpPr>
              <p:nvPr/>
            </p:nvSpPr>
            <p:spPr bwMode="auto">
              <a:xfrm>
                <a:off x="-686038" y="4409341"/>
                <a:ext cx="87068" cy="75699"/>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53"/>
              <p:cNvSpPr>
                <a:spLocks noChangeArrowheads="1"/>
              </p:cNvSpPr>
              <p:nvPr/>
            </p:nvSpPr>
            <p:spPr bwMode="auto">
              <a:xfrm>
                <a:off x="510333" y="4567084"/>
                <a:ext cx="87068" cy="75699"/>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53"/>
              <p:cNvSpPr>
                <a:spLocks noChangeArrowheads="1"/>
              </p:cNvSpPr>
              <p:nvPr/>
            </p:nvSpPr>
            <p:spPr bwMode="auto">
              <a:xfrm>
                <a:off x="-116743" y="4680632"/>
                <a:ext cx="87068" cy="75699"/>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53"/>
              <p:cNvSpPr>
                <a:spLocks noChangeArrowheads="1"/>
              </p:cNvSpPr>
              <p:nvPr/>
            </p:nvSpPr>
            <p:spPr bwMode="auto">
              <a:xfrm>
                <a:off x="-141708" y="5053494"/>
                <a:ext cx="87068" cy="75699"/>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53"/>
              <p:cNvSpPr>
                <a:spLocks noChangeArrowheads="1"/>
              </p:cNvSpPr>
              <p:nvPr/>
            </p:nvSpPr>
            <p:spPr bwMode="auto">
              <a:xfrm>
                <a:off x="-141708" y="5448554"/>
                <a:ext cx="87068" cy="75699"/>
              </a:xfrm>
              <a:prstGeom prst="rect">
                <a:avLst/>
              </a:prstGeom>
              <a:solidFill>
                <a:srgbClr val="0868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30" name="直接连接符 29"/>
              <p:cNvCxnSpPr/>
              <p:nvPr/>
            </p:nvCxnSpPr>
            <p:spPr>
              <a:xfrm flipV="1">
                <a:off x="-598970" y="3988409"/>
                <a:ext cx="581321" cy="458781"/>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35" name="直接连接符 34"/>
              <p:cNvCxnSpPr>
                <a:stCxn id="25" idx="0"/>
              </p:cNvCxnSpPr>
              <p:nvPr/>
            </p:nvCxnSpPr>
            <p:spPr>
              <a:xfrm flipV="1">
                <a:off x="-73209" y="4031504"/>
                <a:ext cx="111120" cy="649128"/>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41" name="直接连接符 40"/>
              <p:cNvCxnSpPr>
                <a:endCxn id="25" idx="1"/>
              </p:cNvCxnSpPr>
              <p:nvPr/>
            </p:nvCxnSpPr>
            <p:spPr>
              <a:xfrm>
                <a:off x="-598970" y="4447190"/>
                <a:ext cx="482227" cy="271292"/>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44" name="直接连接符 43"/>
              <p:cNvCxnSpPr>
                <a:stCxn id="25" idx="3"/>
                <a:endCxn id="24" idx="1"/>
              </p:cNvCxnSpPr>
              <p:nvPr/>
            </p:nvCxnSpPr>
            <p:spPr>
              <a:xfrm flipV="1">
                <a:off x="-29675" y="4604934"/>
                <a:ext cx="540008" cy="113548"/>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47" name="直接连接符 46"/>
              <p:cNvCxnSpPr>
                <a:stCxn id="25" idx="2"/>
                <a:endCxn id="26" idx="0"/>
              </p:cNvCxnSpPr>
              <p:nvPr/>
            </p:nvCxnSpPr>
            <p:spPr>
              <a:xfrm flipH="1">
                <a:off x="-98174" y="4756331"/>
                <a:ext cx="24965" cy="297163"/>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50" name="直接连接符 49"/>
              <p:cNvCxnSpPr>
                <a:stCxn id="26" idx="2"/>
                <a:endCxn id="27" idx="0"/>
              </p:cNvCxnSpPr>
              <p:nvPr/>
            </p:nvCxnSpPr>
            <p:spPr>
              <a:xfrm>
                <a:off x="-98174" y="5129193"/>
                <a:ext cx="0" cy="319361"/>
              </a:xfrm>
              <a:prstGeom prst="line">
                <a:avLst/>
              </a:prstGeom>
              <a:ln w="28575"/>
            </p:spPr>
            <p:style>
              <a:lnRef idx="3">
                <a:schemeClr val="accent2"/>
              </a:lnRef>
              <a:fillRef idx="0">
                <a:schemeClr val="accent2"/>
              </a:fillRef>
              <a:effectRef idx="2">
                <a:schemeClr val="accent2"/>
              </a:effectRef>
              <a:fontRef idx="minor">
                <a:schemeClr val="tx1"/>
              </a:fontRef>
            </p:style>
          </p:cxnSp>
        </p:grpSp>
        <p:sp>
          <p:nvSpPr>
            <p:cNvPr id="55" name="文本框 54"/>
            <p:cNvSpPr txBox="1"/>
            <p:nvPr/>
          </p:nvSpPr>
          <p:spPr>
            <a:xfrm>
              <a:off x="2630555" y="5250304"/>
              <a:ext cx="1120821"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Structure</a:t>
              </a:r>
              <a:endParaRPr lang="zh-CN" alt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2163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Sketch reconstruction</a:t>
            </a:r>
          </a:p>
          <a:p>
            <a:pPr lvl="1"/>
            <a:r>
              <a:rPr lang="en-US" altLang="zh-CN" dirty="0"/>
              <a:t>Correspondences between parts;</a:t>
            </a:r>
          </a:p>
          <a:p>
            <a:pPr lvl="1"/>
            <a:r>
              <a:rPr lang="en-US" altLang="zh-CN" dirty="0"/>
              <a:t>Lifting 2D sketch parts into 3D using model parts.</a:t>
            </a:r>
          </a:p>
        </p:txBody>
      </p:sp>
      <p:sp>
        <p:nvSpPr>
          <p:cNvPr id="3" name="标题 2"/>
          <p:cNvSpPr>
            <a:spLocks noGrp="1"/>
          </p:cNvSpPr>
          <p:nvPr>
            <p:ph type="title"/>
          </p:nvPr>
        </p:nvSpPr>
        <p:spPr/>
        <p:txBody>
          <a:bodyPr/>
          <a:lstStyle/>
          <a:p>
            <a:r>
              <a:rPr lang="en-US" altLang="zh-CN" dirty="0"/>
              <a:t>Problems to solve</a:t>
            </a:r>
            <a:endParaRPr lang="zh-CN" altLang="en-US" dirty="0"/>
          </a:p>
        </p:txBody>
      </p:sp>
      <p:pic>
        <p:nvPicPr>
          <p:cNvPr id="21" name="内容占位符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09732" y="2847136"/>
            <a:ext cx="2685812" cy="3481211"/>
          </a:xfrm>
          <a:prstGeom prst="rect">
            <a:avLst/>
          </a:prstGeom>
        </p:spPr>
      </p:pic>
      <p:pic>
        <p:nvPicPr>
          <p:cNvPr id="22" name="内容占位符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84344" y="2541134"/>
            <a:ext cx="2254588" cy="4093214"/>
          </a:xfrm>
          <a:prstGeom prst="rect">
            <a:avLst/>
          </a:prstGeom>
        </p:spPr>
      </p:pic>
      <p:sp>
        <p:nvSpPr>
          <p:cNvPr id="5" name="箭头: 上弧形 4"/>
          <p:cNvSpPr/>
          <p:nvPr/>
        </p:nvSpPr>
        <p:spPr>
          <a:xfrm>
            <a:off x="3091471" y="2884863"/>
            <a:ext cx="3096946" cy="556058"/>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6" name="箭头: 下弧形 5"/>
          <p:cNvSpPr/>
          <p:nvPr/>
        </p:nvSpPr>
        <p:spPr>
          <a:xfrm rot="21232227">
            <a:off x="2915148" y="5185020"/>
            <a:ext cx="2956256" cy="540129"/>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8" name="文本框 7"/>
          <p:cNvSpPr txBox="1"/>
          <p:nvPr/>
        </p:nvSpPr>
        <p:spPr>
          <a:xfrm>
            <a:off x="1912944" y="6143745"/>
            <a:ext cx="1467068"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Sketch parts</a:t>
            </a:r>
            <a:endParaRPr lang="zh-CN" altLang="en-US" dirty="0">
              <a:latin typeface="Arial" panose="020B0604020202020204" pitchFamily="34" charset="0"/>
              <a:cs typeface="Arial" panose="020B0604020202020204" pitchFamily="34" charset="0"/>
            </a:endParaRPr>
          </a:p>
        </p:txBody>
      </p:sp>
      <p:sp>
        <p:nvSpPr>
          <p:cNvPr id="9" name="文本框 8"/>
          <p:cNvSpPr txBox="1"/>
          <p:nvPr/>
        </p:nvSpPr>
        <p:spPr>
          <a:xfrm>
            <a:off x="5716576" y="6143745"/>
            <a:ext cx="139012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Model parts</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6691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Pipeline</a:t>
            </a:r>
            <a:endParaRPr lang="zh-CN" altLang="en-US" dirty="0"/>
          </a:p>
        </p:txBody>
      </p:sp>
      <p:pic>
        <p:nvPicPr>
          <p:cNvPr id="4" name="内容占位符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191" y="2081471"/>
            <a:ext cx="1919907" cy="2488484"/>
          </a:xfrm>
          <a:prstGeom prst="rect">
            <a:avLst/>
          </a:prstGeom>
        </p:spPr>
      </p:pic>
      <p:pic>
        <p:nvPicPr>
          <p:cNvPr id="8" name="内容占位符 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88406" y="1850028"/>
            <a:ext cx="1611653" cy="2925963"/>
          </a:xfrm>
          <a:prstGeom prst="rect">
            <a:avLst/>
          </a:prstGeom>
        </p:spPr>
      </p:pic>
      <p:pic>
        <p:nvPicPr>
          <p:cNvPr id="9" name="内容占位符 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014697" y="2044485"/>
            <a:ext cx="1498578" cy="2688668"/>
          </a:xfrm>
          <a:prstGeom prst="rect">
            <a:avLst/>
          </a:prstGeom>
        </p:spPr>
      </p:pic>
      <p:sp>
        <p:nvSpPr>
          <p:cNvPr id="11" name="矩形: 圆角 10"/>
          <p:cNvSpPr/>
          <p:nvPr/>
        </p:nvSpPr>
        <p:spPr>
          <a:xfrm>
            <a:off x="192024" y="1554480"/>
            <a:ext cx="4315968" cy="5047488"/>
          </a:xfrm>
          <a:prstGeom prst="roundRect">
            <a:avLst/>
          </a:prstGeom>
          <a:noFill/>
          <a:ln w="28575" cap="flat" cmpd="sng" algn="ctr">
            <a:solidFill>
              <a:schemeClr val="bg1">
                <a:lumMod val="5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3" name="箭头: 右 12"/>
          <p:cNvSpPr/>
          <p:nvPr/>
        </p:nvSpPr>
        <p:spPr>
          <a:xfrm>
            <a:off x="2001572" y="3267289"/>
            <a:ext cx="497107"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5" name="Video_2016-11-26_1728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770839" y="2402830"/>
            <a:ext cx="2373161" cy="2373161"/>
          </a:xfrm>
          <a:prstGeom prst="rect">
            <a:avLst/>
          </a:prstGeom>
        </p:spPr>
      </p:pic>
      <p:sp>
        <p:nvSpPr>
          <p:cNvPr id="25" name="矩形: 圆角 24"/>
          <p:cNvSpPr/>
          <p:nvPr/>
        </p:nvSpPr>
        <p:spPr>
          <a:xfrm>
            <a:off x="4697719" y="1554480"/>
            <a:ext cx="4315968" cy="5047488"/>
          </a:xfrm>
          <a:prstGeom prst="roundRect">
            <a:avLst/>
          </a:prstGeom>
          <a:noFill/>
          <a:ln w="28575" cap="flat" cmpd="sng" algn="ctr">
            <a:solidFill>
              <a:schemeClr val="bg1">
                <a:lumMod val="5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27" name="矩形: 圆角 26"/>
          <p:cNvSpPr/>
          <p:nvPr/>
        </p:nvSpPr>
        <p:spPr>
          <a:xfrm>
            <a:off x="4697719" y="1554480"/>
            <a:ext cx="4315968" cy="5047488"/>
          </a:xfrm>
          <a:prstGeom prst="roundRect">
            <a:avLst/>
          </a:prstGeom>
          <a:noFill/>
          <a:ln w="28575" cap="flat" cmpd="sng" algn="ctr">
            <a:solidFill>
              <a:schemeClr val="bg1">
                <a:lumMod val="85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26" name="矩形: 圆角 25"/>
          <p:cNvSpPr/>
          <p:nvPr/>
        </p:nvSpPr>
        <p:spPr>
          <a:xfrm>
            <a:off x="192024" y="1553073"/>
            <a:ext cx="4315968" cy="5047488"/>
          </a:xfrm>
          <a:prstGeom prst="roundRect">
            <a:avLst/>
          </a:prstGeom>
          <a:noFill/>
          <a:ln w="28575" cap="flat" cmpd="sng" algn="ctr">
            <a:solidFill>
              <a:srgbClr val="00B0F0"/>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5" name="箭头: 右 14"/>
          <p:cNvSpPr/>
          <p:nvPr/>
        </p:nvSpPr>
        <p:spPr>
          <a:xfrm>
            <a:off x="6571749" y="3279993"/>
            <a:ext cx="497107"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grpSp>
        <p:nvGrpSpPr>
          <p:cNvPr id="23" name="组合 22"/>
          <p:cNvGrpSpPr/>
          <p:nvPr/>
        </p:nvGrpSpPr>
        <p:grpSpPr>
          <a:xfrm>
            <a:off x="764644" y="5135652"/>
            <a:ext cx="2970962" cy="1245942"/>
            <a:chOff x="883516" y="5026842"/>
            <a:chExt cx="2970962" cy="1245942"/>
          </a:xfrm>
        </p:grpSpPr>
        <p:pic>
          <p:nvPicPr>
            <p:cNvPr id="7" name="内容占位符 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83516" y="5026842"/>
              <a:ext cx="2970962" cy="1152962"/>
            </a:xfrm>
            <a:prstGeom prst="rect">
              <a:avLst/>
            </a:prstGeom>
          </p:spPr>
        </p:pic>
        <p:sp>
          <p:nvSpPr>
            <p:cNvPr id="16" name="矩形: 圆角 15"/>
            <p:cNvSpPr/>
            <p:nvPr/>
          </p:nvSpPr>
          <p:spPr>
            <a:xfrm>
              <a:off x="883516" y="5026842"/>
              <a:ext cx="2877798" cy="12459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sp>
        <p:nvSpPr>
          <p:cNvPr id="18" name="箭头: 虚尾 17"/>
          <p:cNvSpPr/>
          <p:nvPr/>
        </p:nvSpPr>
        <p:spPr>
          <a:xfrm rot="18000000">
            <a:off x="1802465" y="4162233"/>
            <a:ext cx="1106424" cy="365265"/>
          </a:xfrm>
          <a:prstGeom prst="stripedRightArrow">
            <a:avLst>
              <a:gd name="adj1" fmla="val 39985"/>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9" name="文本框 18"/>
          <p:cNvSpPr txBox="1"/>
          <p:nvPr/>
        </p:nvSpPr>
        <p:spPr>
          <a:xfrm>
            <a:off x="725371" y="1799747"/>
            <a:ext cx="889987"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Sketch</a:t>
            </a:r>
            <a:endParaRPr lang="zh-CN" altLang="en-US" dirty="0">
              <a:latin typeface="Arial" panose="020B0604020202020204" pitchFamily="34" charset="0"/>
              <a:cs typeface="Arial" panose="020B0604020202020204" pitchFamily="34" charset="0"/>
            </a:endParaRPr>
          </a:p>
        </p:txBody>
      </p:sp>
      <p:sp>
        <p:nvSpPr>
          <p:cNvPr id="20" name="文本框 19"/>
          <p:cNvSpPr txBox="1"/>
          <p:nvPr/>
        </p:nvSpPr>
        <p:spPr>
          <a:xfrm>
            <a:off x="2514285" y="1799747"/>
            <a:ext cx="186461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Retrieved Model</a:t>
            </a:r>
            <a:endParaRPr lang="zh-CN" altLang="en-US" dirty="0">
              <a:latin typeface="Arial" panose="020B0604020202020204" pitchFamily="34" charset="0"/>
              <a:cs typeface="Arial" panose="020B0604020202020204" pitchFamily="34" charset="0"/>
            </a:endParaRPr>
          </a:p>
        </p:txBody>
      </p:sp>
      <p:sp>
        <p:nvSpPr>
          <p:cNvPr id="21" name="文本框 20"/>
          <p:cNvSpPr txBox="1"/>
          <p:nvPr/>
        </p:nvSpPr>
        <p:spPr>
          <a:xfrm>
            <a:off x="4957646" y="1799747"/>
            <a:ext cx="192873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Extracted Planes</a:t>
            </a:r>
            <a:endParaRPr lang="zh-CN" altLang="en-US" dirty="0">
              <a:latin typeface="Arial" panose="020B0604020202020204" pitchFamily="34" charset="0"/>
              <a:cs typeface="Arial" panose="020B0604020202020204" pitchFamily="34" charset="0"/>
            </a:endParaRPr>
          </a:p>
        </p:txBody>
      </p:sp>
      <p:sp>
        <p:nvSpPr>
          <p:cNvPr id="22" name="文本框 21"/>
          <p:cNvSpPr txBox="1"/>
          <p:nvPr/>
        </p:nvSpPr>
        <p:spPr>
          <a:xfrm>
            <a:off x="7277293" y="1838413"/>
            <a:ext cx="1723549" cy="646331"/>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Reconstruction</a:t>
            </a:r>
          </a:p>
          <a:p>
            <a:pPr algn="ctr"/>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sp>
        <p:nvSpPr>
          <p:cNvPr id="24" name="文本框 23"/>
          <p:cNvSpPr txBox="1"/>
          <p:nvPr/>
        </p:nvSpPr>
        <p:spPr>
          <a:xfrm>
            <a:off x="1286979" y="4822298"/>
            <a:ext cx="1864614"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Model Database</a:t>
            </a:r>
            <a:endParaRPr lang="zh-CN" altLang="en-US" dirty="0">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3"/>
          </p:nvPr>
        </p:nvSpPr>
        <p:spPr/>
        <p:txBody>
          <a:bodyPr/>
          <a:lstStyle/>
          <a:p>
            <a:fld id="{9F58998E-2429-314E-B86C-A079AABAA7E0}" type="slidenum">
              <a:rPr lang="en-US" smtClean="0"/>
              <a:t>7</a:t>
            </a:fld>
            <a:endParaRPr lang="en-US"/>
          </a:p>
        </p:txBody>
      </p:sp>
      <p:pic>
        <p:nvPicPr>
          <p:cNvPr id="28" name="图片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9079" y="2969740"/>
            <a:ext cx="1614512" cy="1397979"/>
          </a:xfrm>
          <a:prstGeom prst="rect">
            <a:avLst/>
          </a:prstGeom>
        </p:spPr>
      </p:pic>
      <p:sp>
        <p:nvSpPr>
          <p:cNvPr id="30" name="文本框 29"/>
          <p:cNvSpPr txBox="1"/>
          <p:nvPr/>
        </p:nvSpPr>
        <p:spPr>
          <a:xfrm>
            <a:off x="1396663" y="1365983"/>
            <a:ext cx="1730742" cy="408623"/>
          </a:xfrm>
          <a:prstGeom prst="roundRect">
            <a:avLst/>
          </a:prstGeom>
          <a:solidFill>
            <a:schemeClr val="accent6">
              <a:lumMod val="60000"/>
              <a:lumOff val="40000"/>
            </a:schemeClr>
          </a:solidFill>
        </p:spPr>
        <p:txBody>
          <a:bodyPr wrap="none" rtlCol="0">
            <a:spAutoFit/>
          </a:bodyPr>
          <a:lstStyle/>
          <a:p>
            <a:r>
              <a:rPr lang="en-US" altLang="zh-CN" dirty="0">
                <a:latin typeface="Arial" panose="020B0604020202020204" pitchFamily="34" charset="0"/>
                <a:cs typeface="Arial" panose="020B0604020202020204" pitchFamily="34" charset="0"/>
              </a:rPr>
              <a:t>Model retrieval</a:t>
            </a:r>
            <a:endParaRPr lang="zh-CN" altLang="en-US" dirty="0">
              <a:latin typeface="Arial" panose="020B0604020202020204" pitchFamily="34" charset="0"/>
              <a:cs typeface="Arial" panose="020B0604020202020204" pitchFamily="34" charset="0"/>
            </a:endParaRPr>
          </a:p>
        </p:txBody>
      </p:sp>
      <p:sp>
        <p:nvSpPr>
          <p:cNvPr id="31" name="文本框 30"/>
          <p:cNvSpPr txBox="1"/>
          <p:nvPr/>
        </p:nvSpPr>
        <p:spPr>
          <a:xfrm>
            <a:off x="5780210" y="1351314"/>
            <a:ext cx="2426464" cy="408623"/>
          </a:xfrm>
          <a:prstGeom prst="roundRect">
            <a:avLst/>
          </a:prstGeom>
          <a:solidFill>
            <a:schemeClr val="accent6">
              <a:lumMod val="60000"/>
              <a:lumOff val="40000"/>
            </a:schemeClr>
          </a:solidFill>
        </p:spPr>
        <p:txBody>
          <a:bodyPr wrap="none" rtlCol="0">
            <a:spAutoFit/>
          </a:bodyPr>
          <a:lstStyle/>
          <a:p>
            <a:r>
              <a:rPr lang="en-US" altLang="zh-CN" dirty="0">
                <a:latin typeface="Arial" panose="020B0604020202020204" pitchFamily="34" charset="0"/>
                <a:cs typeface="Arial" panose="020B0604020202020204" pitchFamily="34" charset="0"/>
              </a:rPr>
              <a:t>Sketch reconstruction</a:t>
            </a:r>
            <a:endParaRPr lang="zh-CN" altLang="en-US" dirty="0">
              <a:latin typeface="Arial" panose="020B0604020202020204" pitchFamily="34" charset="0"/>
              <a:cs typeface="Arial" panose="020B0604020202020204" pitchFamily="34" charset="0"/>
            </a:endParaRPr>
          </a:p>
        </p:txBody>
      </p:sp>
      <p:sp>
        <p:nvSpPr>
          <p:cNvPr id="29" name="矩形 28"/>
          <p:cNvSpPr/>
          <p:nvPr/>
        </p:nvSpPr>
        <p:spPr>
          <a:xfrm>
            <a:off x="4676824" y="1327772"/>
            <a:ext cx="4467175" cy="5393704"/>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箭头: 右 13"/>
          <p:cNvSpPr/>
          <p:nvPr/>
        </p:nvSpPr>
        <p:spPr>
          <a:xfrm>
            <a:off x="4308478" y="3267289"/>
            <a:ext cx="497107"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3447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2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3000"/>
                            </p:stCondLst>
                            <p:childTnLst>
                              <p:par>
                                <p:cTn id="33" presetID="1" presetClass="mediacall" presetSubtype="0" fill="hold" nodeType="afterEffect">
                                  <p:stCondLst>
                                    <p:cond delay="0"/>
                                  </p:stCondLst>
                                  <p:childTnLst>
                                    <p:cmd type="call" cmd="playFrom(0.0)">
                                      <p:cBhvr>
                                        <p:cTn id="34" dur="9331" fill="hold"/>
                                        <p:tgtEl>
                                          <p:spTgt spid="5"/>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nodeType="clickEffect">
                                  <p:stCondLst>
                                    <p:cond delay="0"/>
                                  </p:stCondLst>
                                  <p:childTnLst>
                                    <p:animEffect transition="out" filter="fade">
                                      <p:cBhvr>
                                        <p:cTn id="54" dur="500" tmFilter="0, 0; .2, .5; .8, .5; 1, 0"/>
                                        <p:tgtEl>
                                          <p:spTgt spid="23"/>
                                        </p:tgtEl>
                                      </p:cBhvr>
                                    </p:animEffect>
                                    <p:animScale>
                                      <p:cBhvr>
                                        <p:cTn id="55"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56" fill="hold" display="0">
                  <p:stCondLst>
                    <p:cond delay="indefinite"/>
                  </p:stCondLst>
                </p:cTn>
                <p:tgtEl>
                  <p:spTgt spid="5"/>
                </p:tgtEl>
              </p:cMediaNode>
            </p:video>
          </p:childTnLst>
        </p:cTn>
      </p:par>
    </p:tnLst>
    <p:bldLst>
      <p:bldP spid="13" grpId="0" animBg="1"/>
      <p:bldP spid="27" grpId="0" animBg="1"/>
      <p:bldP spid="26" grpId="0" animBg="1"/>
      <p:bldP spid="15" grpId="0" animBg="1"/>
      <p:bldP spid="18" grpId="0" animBg="1"/>
      <p:bldP spid="20" grpId="0"/>
      <p:bldP spid="21" grpId="0"/>
      <p:bldP spid="29"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Evaluate similarity between sketch and contour image of a 3D model.</a:t>
            </a:r>
          </a:p>
          <a:p>
            <a:r>
              <a:rPr lang="en-US" altLang="zh-CN" dirty="0"/>
              <a:t>Two criteria:</a:t>
            </a:r>
          </a:p>
          <a:p>
            <a:pPr lvl="1"/>
            <a:r>
              <a:rPr lang="en-US" altLang="zh-CN" dirty="0"/>
              <a:t>Structure matching cost</a:t>
            </a:r>
          </a:p>
          <a:p>
            <a:pPr lvl="1"/>
            <a:r>
              <a:rPr lang="en-US" altLang="zh-CN" dirty="0"/>
              <a:t>Shape matching cost</a:t>
            </a:r>
            <a:endParaRPr lang="zh-CN" altLang="en-US" dirty="0"/>
          </a:p>
        </p:txBody>
      </p:sp>
      <p:sp>
        <p:nvSpPr>
          <p:cNvPr id="3" name="标题 2"/>
          <p:cNvSpPr>
            <a:spLocks noGrp="1"/>
          </p:cNvSpPr>
          <p:nvPr>
            <p:ph type="title"/>
          </p:nvPr>
        </p:nvSpPr>
        <p:spPr/>
        <p:txBody>
          <a:bodyPr/>
          <a:lstStyle/>
          <a:p>
            <a:r>
              <a:rPr lang="en-US" altLang="zh-CN" dirty="0"/>
              <a:t>Model retrieval</a:t>
            </a:r>
          </a:p>
        </p:txBody>
      </p:sp>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80883" y="4075813"/>
            <a:ext cx="1556419" cy="2130715"/>
          </a:xfrm>
          <a:prstGeom prst="rect">
            <a:avLst/>
          </a:prstGeom>
        </p:spPr>
      </p:pic>
      <p:pic>
        <p:nvPicPr>
          <p:cNvPr id="6" name="图片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02374" y="3834663"/>
            <a:ext cx="1531962" cy="2187637"/>
          </a:xfrm>
          <a:prstGeom prst="rect">
            <a:avLst/>
          </a:prstGeom>
        </p:spPr>
      </p:pic>
      <p:sp>
        <p:nvSpPr>
          <p:cNvPr id="8" name="文本框 7"/>
          <p:cNvSpPr txBox="1"/>
          <p:nvPr/>
        </p:nvSpPr>
        <p:spPr>
          <a:xfrm>
            <a:off x="3857990" y="6210570"/>
            <a:ext cx="889987"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Sketch</a:t>
            </a:r>
            <a:endParaRPr lang="zh-CN" altLang="en-US" dirty="0">
              <a:latin typeface="Arial" panose="020B0604020202020204" pitchFamily="34" charset="0"/>
              <a:cs typeface="Arial" panose="020B0604020202020204" pitchFamily="34" charset="0"/>
            </a:endParaRPr>
          </a:p>
        </p:txBody>
      </p:sp>
      <p:sp>
        <p:nvSpPr>
          <p:cNvPr id="9" name="文本框 8"/>
          <p:cNvSpPr txBox="1"/>
          <p:nvPr/>
        </p:nvSpPr>
        <p:spPr>
          <a:xfrm>
            <a:off x="5621063" y="6183987"/>
            <a:ext cx="1697901"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Model Contour</a:t>
            </a:r>
            <a:endParaRPr lang="zh-CN" altLang="en-US" dirty="0">
              <a:latin typeface="Arial" panose="020B0604020202020204" pitchFamily="34" charset="0"/>
              <a:cs typeface="Arial" panose="020B0604020202020204" pitchFamily="34" charset="0"/>
            </a:endParaRPr>
          </a:p>
        </p:txBody>
      </p:sp>
      <p:sp>
        <p:nvSpPr>
          <p:cNvPr id="11" name="双括号 10"/>
          <p:cNvSpPr/>
          <p:nvPr/>
        </p:nvSpPr>
        <p:spPr>
          <a:xfrm>
            <a:off x="3386145" y="4319034"/>
            <a:ext cx="4177428" cy="1591831"/>
          </a:xfrm>
          <a:prstGeom prst="bracketPair">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5081083" y="4599403"/>
            <a:ext cx="397866" cy="1015663"/>
          </a:xfrm>
          <a:prstGeom prst="rect">
            <a:avLst/>
          </a:prstGeom>
          <a:noFill/>
          <a:ln>
            <a:noFill/>
          </a:ln>
        </p:spPr>
        <p:txBody>
          <a:bodyPr wrap="none" rtlCol="0">
            <a:spAutoFit/>
          </a:bodyPr>
          <a:lstStyle/>
          <a:p>
            <a:pPr algn="ctr"/>
            <a:r>
              <a:rPr lang="en-US" altLang="zh-CN" sz="6000" dirty="0">
                <a:latin typeface="Arial" panose="020B0604020202020204" pitchFamily="34" charset="0"/>
                <a:cs typeface="Arial" panose="020B0604020202020204" pitchFamily="34" charset="0"/>
              </a:rPr>
              <a:t>,</a:t>
            </a:r>
            <a:endParaRPr lang="zh-CN" altLang="en-US" sz="6000" dirty="0">
              <a:latin typeface="Arial" panose="020B0604020202020204" pitchFamily="34" charset="0"/>
              <a:cs typeface="Arial" panose="020B0604020202020204" pitchFamily="34" charset="0"/>
            </a:endParaRPr>
          </a:p>
        </p:txBody>
      </p:sp>
      <p:sp>
        <p:nvSpPr>
          <p:cNvPr id="15" name="矩形 14"/>
          <p:cNvSpPr/>
          <p:nvPr/>
        </p:nvSpPr>
        <p:spPr>
          <a:xfrm>
            <a:off x="1160679" y="4638213"/>
            <a:ext cx="2265364" cy="707886"/>
          </a:xfrm>
          <a:prstGeom prst="rect">
            <a:avLst/>
          </a:prstGeom>
        </p:spPr>
        <p:txBody>
          <a:bodyPr wrap="none">
            <a:spAutoFit/>
          </a:bodyPr>
          <a:lstStyle/>
          <a:p>
            <a:r>
              <a:rPr lang="en-US" altLang="zh-CN" sz="4000" i="1" dirty="0">
                <a:latin typeface="Arial" panose="020B0604020202020204" pitchFamily="34" charset="0"/>
                <a:cs typeface="Arial" panose="020B0604020202020204" pitchFamily="34" charset="0"/>
              </a:rPr>
              <a:t>Similarity</a:t>
            </a:r>
            <a:endParaRPr lang="zh-CN" altLang="en-US" sz="4000" i="1" dirty="0">
              <a:latin typeface="Arial" panose="020B0604020202020204" pitchFamily="34" charset="0"/>
              <a:cs typeface="Arial" panose="020B0604020202020204" pitchFamily="34" charset="0"/>
            </a:endParaRPr>
          </a:p>
        </p:txBody>
      </p:sp>
      <p:sp>
        <p:nvSpPr>
          <p:cNvPr id="5" name="灯片编号占位符 4"/>
          <p:cNvSpPr>
            <a:spLocks noGrp="1"/>
          </p:cNvSpPr>
          <p:nvPr>
            <p:ph type="sldNum" sz="quarter" idx="13"/>
          </p:nvPr>
        </p:nvSpPr>
        <p:spPr/>
        <p:txBody>
          <a:bodyPr/>
          <a:lstStyle/>
          <a:p>
            <a:fld id="{9F58998E-2429-314E-B86C-A079AABAA7E0}" type="slidenum">
              <a:rPr lang="en-US" smtClean="0"/>
              <a:t>8</a:t>
            </a:fld>
            <a:endParaRPr lang="en-US"/>
          </a:p>
        </p:txBody>
      </p:sp>
    </p:spTree>
    <p:extLst>
      <p:ext uri="{BB962C8B-B14F-4D97-AF65-F5344CB8AC3E}">
        <p14:creationId xmlns:p14="http://schemas.microsoft.com/office/powerpoint/2010/main" val="180048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Structure matching cost</a:t>
            </a:r>
          </a:p>
          <a:p>
            <a:pPr marL="457200" lvl="1" indent="0">
              <a:buNone/>
            </a:pPr>
            <a:r>
              <a:rPr lang="en-US" altLang="zh-CN" dirty="0"/>
              <a:t>1) Find correspondences           </a:t>
            </a:r>
            <a:r>
              <a:rPr lang="en-US" altLang="zh-CN" dirty="0">
                <a:solidFill>
                  <a:schemeClr val="bg1">
                    <a:lumMod val="85000"/>
                  </a:schemeClr>
                </a:solidFill>
              </a:rPr>
              <a:t>2) Evaluate structure similarity</a:t>
            </a:r>
          </a:p>
          <a:p>
            <a:pPr marL="457200" lvl="1" indent="0">
              <a:buNone/>
            </a:pPr>
            <a:endParaRPr lang="en-US" altLang="zh-CN" dirty="0"/>
          </a:p>
        </p:txBody>
      </p:sp>
      <p:sp>
        <p:nvSpPr>
          <p:cNvPr id="3" name="标题 2"/>
          <p:cNvSpPr>
            <a:spLocks noGrp="1"/>
          </p:cNvSpPr>
          <p:nvPr>
            <p:ph type="title"/>
          </p:nvPr>
        </p:nvSpPr>
        <p:spPr/>
        <p:txBody>
          <a:bodyPr/>
          <a:lstStyle/>
          <a:p>
            <a:r>
              <a:rPr lang="en-US" altLang="zh-CN" dirty="0"/>
              <a:t>Model retrieval</a:t>
            </a:r>
          </a:p>
        </p:txBody>
      </p:sp>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9708" y="2758633"/>
            <a:ext cx="1432284" cy="1960775"/>
          </a:xfrm>
          <a:prstGeom prst="rect">
            <a:avLst/>
          </a:prstGeom>
        </p:spPr>
      </p:pic>
      <p:pic>
        <p:nvPicPr>
          <p:cNvPr id="6" name="图片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9379" y="2743896"/>
            <a:ext cx="1555422" cy="1935103"/>
          </a:xfrm>
          <a:prstGeom prst="rect">
            <a:avLst/>
          </a:prstGeom>
        </p:spPr>
      </p:pic>
      <p:pic>
        <p:nvPicPr>
          <p:cNvPr id="7" name="图片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9980" y="4762567"/>
            <a:ext cx="1409777" cy="2013157"/>
          </a:xfrm>
          <a:prstGeom prst="rect">
            <a:avLst/>
          </a:prstGeom>
        </p:spPr>
      </p:pic>
      <p:pic>
        <p:nvPicPr>
          <p:cNvPr id="8" name="图片 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94744" y="4783405"/>
            <a:ext cx="1696825" cy="2032011"/>
          </a:xfrm>
          <a:prstGeom prst="rect">
            <a:avLst/>
          </a:prstGeom>
        </p:spPr>
      </p:pic>
      <p:pic>
        <p:nvPicPr>
          <p:cNvPr id="9" name="图片 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875592" y="2712799"/>
            <a:ext cx="3144309" cy="4068200"/>
          </a:xfrm>
          <a:prstGeom prst="rect">
            <a:avLst/>
          </a:prstGeom>
        </p:spPr>
      </p:pic>
      <p:sp>
        <p:nvSpPr>
          <p:cNvPr id="11" name="箭头: 右 10"/>
          <p:cNvSpPr/>
          <p:nvPr/>
        </p:nvSpPr>
        <p:spPr>
          <a:xfrm>
            <a:off x="6132611" y="4406657"/>
            <a:ext cx="497107"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2" name="文本框 11"/>
          <p:cNvSpPr txBox="1"/>
          <p:nvPr/>
        </p:nvSpPr>
        <p:spPr>
          <a:xfrm>
            <a:off x="-8356" y="4710509"/>
            <a:ext cx="889987"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Sketch</a:t>
            </a:r>
            <a:endParaRPr lang="zh-CN" altLang="en-US" dirty="0">
              <a:latin typeface="Arial" panose="020B0604020202020204" pitchFamily="34" charset="0"/>
              <a:cs typeface="Arial" panose="020B0604020202020204" pitchFamily="34" charset="0"/>
            </a:endParaRPr>
          </a:p>
        </p:txBody>
      </p:sp>
      <p:sp>
        <p:nvSpPr>
          <p:cNvPr id="13" name="文本框 12"/>
          <p:cNvSpPr txBox="1"/>
          <p:nvPr/>
        </p:nvSpPr>
        <p:spPr>
          <a:xfrm>
            <a:off x="33642" y="2490039"/>
            <a:ext cx="1697901"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Model Contour</a:t>
            </a:r>
            <a:endParaRPr lang="zh-CN" altLang="en-US" dirty="0">
              <a:latin typeface="Arial" panose="020B0604020202020204" pitchFamily="34" charset="0"/>
              <a:cs typeface="Arial" panose="020B0604020202020204" pitchFamily="34" charset="0"/>
            </a:endParaRPr>
          </a:p>
        </p:txBody>
      </p:sp>
      <p:sp>
        <p:nvSpPr>
          <p:cNvPr id="14" name="文本框 13"/>
          <p:cNvSpPr txBox="1"/>
          <p:nvPr/>
        </p:nvSpPr>
        <p:spPr>
          <a:xfrm>
            <a:off x="7136716" y="2640233"/>
            <a:ext cx="2005677" cy="369332"/>
          </a:xfrm>
          <a:prstGeom prst="rect">
            <a:avLst/>
          </a:prstGeom>
          <a:noFill/>
          <a:ln>
            <a:noFill/>
          </a:ln>
        </p:spPr>
        <p:txBody>
          <a:bodyPr wrap="none" rtlCol="0">
            <a:spAutoFit/>
          </a:bodyPr>
          <a:lstStyle/>
          <a:p>
            <a:pPr algn="ctr"/>
            <a:r>
              <a:rPr lang="en-US" altLang="zh-CN" dirty="0">
                <a:latin typeface="Arial" panose="020B0604020202020204" pitchFamily="34" charset="0"/>
                <a:cs typeface="Arial" panose="020B0604020202020204" pitchFamily="34" charset="0"/>
              </a:rPr>
              <a:t>Correspondences</a:t>
            </a:r>
            <a:endParaRPr lang="zh-CN" altLang="en-US" dirty="0">
              <a:latin typeface="Arial" panose="020B0604020202020204" pitchFamily="34" charset="0"/>
              <a:cs typeface="Arial" panose="020B0604020202020204" pitchFamily="34" charset="0"/>
            </a:endParaRPr>
          </a:p>
        </p:txBody>
      </p:sp>
      <p:pic>
        <p:nvPicPr>
          <p:cNvPr id="10" name="图片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44515" y="3125383"/>
            <a:ext cx="2093313" cy="2944681"/>
          </a:xfrm>
          <a:prstGeom prst="rect">
            <a:avLst/>
          </a:prstGeom>
        </p:spPr>
      </p:pic>
      <p:pic>
        <p:nvPicPr>
          <p:cNvPr id="17" name="图片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15736" y="3359130"/>
            <a:ext cx="1715902" cy="2268853"/>
          </a:xfrm>
          <a:prstGeom prst="rect">
            <a:avLst/>
          </a:prstGeom>
        </p:spPr>
      </p:pic>
      <p:sp>
        <p:nvSpPr>
          <p:cNvPr id="19" name="箭头: 右 18"/>
          <p:cNvSpPr/>
          <p:nvPr/>
        </p:nvSpPr>
        <p:spPr>
          <a:xfrm>
            <a:off x="1941638" y="5114132"/>
            <a:ext cx="943294" cy="34024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0" name="箭头: 直角上 19"/>
          <p:cNvSpPr/>
          <p:nvPr/>
        </p:nvSpPr>
        <p:spPr>
          <a:xfrm flipV="1">
            <a:off x="1941638" y="2773297"/>
            <a:ext cx="2289953" cy="544053"/>
          </a:xfrm>
          <a:prstGeom prst="bentUpArrow">
            <a:avLst>
              <a:gd name="adj1" fmla="val 30364"/>
              <a:gd name="adj2" fmla="val 25000"/>
              <a:gd name="adj3" fmla="val 25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1" name="文本框 20"/>
          <p:cNvSpPr txBox="1"/>
          <p:nvPr/>
        </p:nvSpPr>
        <p:spPr>
          <a:xfrm>
            <a:off x="3031477" y="6070064"/>
            <a:ext cx="2748733" cy="646331"/>
          </a:xfrm>
          <a:prstGeom prst="rect">
            <a:avLst/>
          </a:prstGeom>
          <a:noFill/>
          <a:ln>
            <a:noFill/>
          </a:ln>
        </p:spPr>
        <p:txBody>
          <a:bodyPr wrap="square" rtlCol="0">
            <a:spAutoFit/>
          </a:bodyPr>
          <a:lstStyle/>
          <a:p>
            <a:pPr algn="ctr"/>
            <a:r>
              <a:rPr lang="en-US" altLang="zh-CN" dirty="0">
                <a:latin typeface="Arial" panose="020B0604020202020204" pitchFamily="34" charset="0"/>
                <a:cs typeface="Arial" panose="020B0604020202020204" pitchFamily="34" charset="0"/>
              </a:rPr>
              <a:t>( Pairwise cost considers positions and sizes. )</a:t>
            </a:r>
            <a:endParaRPr lang="zh-CN" altLang="en-US" dirty="0">
              <a:latin typeface="Arial" panose="020B0604020202020204" pitchFamily="34" charset="0"/>
              <a:cs typeface="Arial" panose="020B0604020202020204" pitchFamily="34" charset="0"/>
            </a:endParaRPr>
          </a:p>
        </p:txBody>
      </p:sp>
      <p:sp>
        <p:nvSpPr>
          <p:cNvPr id="22" name="文本框 21"/>
          <p:cNvSpPr txBox="1"/>
          <p:nvPr/>
        </p:nvSpPr>
        <p:spPr>
          <a:xfrm>
            <a:off x="6776070" y="6084324"/>
            <a:ext cx="2195233" cy="646331"/>
          </a:xfrm>
          <a:prstGeom prst="rect">
            <a:avLst/>
          </a:prstGeom>
          <a:noFill/>
          <a:ln>
            <a:noFill/>
          </a:ln>
        </p:spPr>
        <p:txBody>
          <a:bodyPr wrap="square" rtlCol="0">
            <a:spAutoFit/>
          </a:bodyPr>
          <a:lstStyle/>
          <a:p>
            <a:pPr algn="ctr"/>
            <a:r>
              <a:rPr lang="en-US" altLang="zh-CN" dirty="0">
                <a:latin typeface="Arial" panose="020B0604020202020204" pitchFamily="34" charset="0"/>
                <a:cs typeface="Arial" panose="020B0604020202020204" pitchFamily="34" charset="0"/>
              </a:rPr>
              <a:t>( Iterative linear assignment )</a:t>
            </a:r>
            <a:endParaRPr lang="zh-CN" altLang="en-US" dirty="0">
              <a:latin typeface="Arial" panose="020B0604020202020204" pitchFamily="34" charset="0"/>
              <a:cs typeface="Arial" panose="020B0604020202020204" pitchFamily="34" charset="0"/>
            </a:endParaRPr>
          </a:p>
        </p:txBody>
      </p:sp>
      <p:sp>
        <p:nvSpPr>
          <p:cNvPr id="5" name="灯片编号占位符 4"/>
          <p:cNvSpPr>
            <a:spLocks noGrp="1"/>
          </p:cNvSpPr>
          <p:nvPr>
            <p:ph type="sldNum" sz="quarter" idx="13"/>
          </p:nvPr>
        </p:nvSpPr>
        <p:spPr/>
        <p:txBody>
          <a:bodyPr/>
          <a:lstStyle/>
          <a:p>
            <a:fld id="{9F58998E-2429-314E-B86C-A079AABAA7E0}" type="slidenum">
              <a:rPr lang="en-US" smtClean="0"/>
              <a:t>9</a:t>
            </a:fld>
            <a:endParaRPr lang="en-US"/>
          </a:p>
        </p:txBody>
      </p:sp>
    </p:spTree>
    <p:extLst>
      <p:ext uri="{BB962C8B-B14F-4D97-AF65-F5344CB8AC3E}">
        <p14:creationId xmlns:p14="http://schemas.microsoft.com/office/powerpoint/2010/main" val="334926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xit" presetSubtype="0" fill="hold" nodeType="afterEffect">
                                  <p:stCondLst>
                                    <p:cond delay="100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10" presetClass="exit" presetSubtype="0" fill="hold" nodeType="withEffect">
                                  <p:stCondLst>
                                    <p:cond delay="100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par>
                          <p:cTn id="18" fill="hold">
                            <p:stCondLst>
                              <p:cond delay="2000"/>
                            </p:stCondLst>
                            <p:childTnLst>
                              <p:par>
                                <p:cTn id="19" presetID="10" presetClass="entr" presetSubtype="0" fill="hold" grpId="0" nodeType="afterEffect">
                                  <p:stCondLst>
                                    <p:cond delay="10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3500"/>
                            </p:stCondLst>
                            <p:childTnLst>
                              <p:par>
                                <p:cTn id="26" presetID="22" presetClass="entr" presetSubtype="1" fill="hold" nodeType="after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par>
                          <p:cTn id="29" fill="hold">
                            <p:stCondLst>
                              <p:cond delay="5000"/>
                            </p:stCondLst>
                            <p:childTnLst>
                              <p:par>
                                <p:cTn id="30" presetID="22" presetClass="entr" presetSubtype="1"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theme/theme1.xml><?xml version="1.0" encoding="utf-8"?>
<a:theme xmlns:a="http://schemas.openxmlformats.org/drawingml/2006/main" name="SA2015_4by3_Powerpoint_Presentation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D880666-36A0-4622-8D10-1FADEF09F255}" vid="{1AE545C4-547F-435D-9A4A-27B258241DC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SA2016_4by3_Powerpoint_Presentation_Template</Template>
  <TotalTime>10460</TotalTime>
  <Words>2555</Words>
  <Application>Microsoft Macintosh PowerPoint</Application>
  <PresentationFormat>On-screen Show (4:3)</PresentationFormat>
  <Paragraphs>314</Paragraphs>
  <Slides>33</Slides>
  <Notes>32</Notes>
  <HiddenSlides>0</HiddenSlides>
  <MMClips>22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Roboto Condensed</vt:lpstr>
      <vt:lpstr>Wingdings</vt:lpstr>
      <vt:lpstr>宋体</vt:lpstr>
      <vt:lpstr>等线</vt:lpstr>
      <vt:lpstr>SA2015_4by3_Powerpoint_Presentation_Template</vt:lpstr>
      <vt:lpstr>PowerPoint Presentation</vt:lpstr>
      <vt:lpstr>Background</vt:lpstr>
      <vt:lpstr>Related work</vt:lpstr>
      <vt:lpstr>Our work </vt:lpstr>
      <vt:lpstr>Problems to solve</vt:lpstr>
      <vt:lpstr>Problems to solve</vt:lpstr>
      <vt:lpstr>Pipeline</vt:lpstr>
      <vt:lpstr>Model retrieval</vt:lpstr>
      <vt:lpstr>Model retrieval</vt:lpstr>
      <vt:lpstr>Model retrieval</vt:lpstr>
      <vt:lpstr>Model retrieval</vt:lpstr>
      <vt:lpstr>Model retrieval</vt:lpstr>
      <vt:lpstr>Model retrieval</vt:lpstr>
      <vt:lpstr>Model retrieval</vt:lpstr>
      <vt:lpstr>Model retrieval</vt:lpstr>
      <vt:lpstr>Model retrieval</vt:lpstr>
      <vt:lpstr>Pipeline</vt:lpstr>
      <vt:lpstr>Sketch reconstruction</vt:lpstr>
      <vt:lpstr>Sketch reconstruction</vt:lpstr>
      <vt:lpstr>Sketch reconstruction</vt:lpstr>
      <vt:lpstr>Sketch reconstruction</vt:lpstr>
      <vt:lpstr>Results</vt:lpstr>
      <vt:lpstr>Results</vt:lpstr>
      <vt:lpstr>Results</vt:lpstr>
      <vt:lpstr>Limitations</vt:lpstr>
      <vt:lpstr>Summary</vt:lpstr>
      <vt:lpstr>Future work</vt:lpstr>
      <vt:lpstr>PowerPoint Presentation</vt:lpstr>
      <vt:lpstr>PowerPoint Presentation</vt:lpstr>
      <vt:lpstr>More results</vt:lpstr>
      <vt:lpstr>More results</vt:lpstr>
      <vt:lpstr>Sketching</vt:lpstr>
      <vt:lpstr>Failure case: imprecise view direction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Craig Lee</dc:creator>
  <cp:lastModifiedBy>changqing zou</cp:lastModifiedBy>
  <cp:revision>869</cp:revision>
  <cp:lastPrinted>2016-11-30T15:51:26Z</cp:lastPrinted>
  <dcterms:created xsi:type="dcterms:W3CDTF">2016-11-14T05:40:25Z</dcterms:created>
  <dcterms:modified xsi:type="dcterms:W3CDTF">2018-10-10T23:59:48Z</dcterms:modified>
</cp:coreProperties>
</file>